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3.xml" ContentType="application/vnd.openxmlformats-officedocument.presentationml.notesSlide+xml"/>
  <Override PartName="/ppt/charts/chart29.xml" ContentType="application/vnd.openxmlformats-officedocument.drawingml.chart+xml"/>
  <Override PartName="/ppt/notesSlides/notesSlide14.xml" ContentType="application/vnd.openxmlformats-officedocument.presentationml.notesSlide+xml"/>
  <Override PartName="/ppt/charts/chart30.xml" ContentType="application/vnd.openxmlformats-officedocument.drawingml.chart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notesSlides/notesSlide16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7.xml" ContentType="application/vnd.openxmlformats-officedocument.presentationml.notesSlide+xml"/>
  <Override PartName="/ppt/charts/chart43.xml" ContentType="application/vnd.openxmlformats-officedocument.drawingml.chart+xml"/>
  <Override PartName="/ppt/notesSlides/notesSlide18.xml" ContentType="application/vnd.openxmlformats-officedocument.presentationml.notesSlide+xml"/>
  <Override PartName="/ppt/charts/chart44.xml" ContentType="application/vnd.openxmlformats-officedocument.drawingml.chart+xml"/>
  <Override PartName="/ppt/notesSlides/notesSlide19.xml" ContentType="application/vnd.openxmlformats-officedocument.presentationml.notesSlide+xml"/>
  <Override PartName="/ppt/charts/chart45.xml" ContentType="application/vnd.openxmlformats-officedocument.drawingml.chart+xml"/>
  <Override PartName="/ppt/notesSlides/notesSlide20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notesSlides/notesSlide21.xml" ContentType="application/vnd.openxmlformats-officedocument.presentationml.notesSlide+xml"/>
  <Override PartName="/ppt/charts/chart56.xml" ContentType="application/vnd.openxmlformats-officedocument.drawingml.chart+xml"/>
  <Override PartName="/ppt/notesSlides/notesSlide22.xml" ContentType="application/vnd.openxmlformats-officedocument.presentationml.notesSlide+xml"/>
  <Override PartName="/ppt/charts/chart57.xml" ContentType="application/vnd.openxmlformats-officedocument.drawingml.chart+xml"/>
  <Override PartName="/ppt/notesSlides/notesSlide23.xml" ContentType="application/vnd.openxmlformats-officedocument.presentationml.notesSlide+xml"/>
  <Override PartName="/ppt/charts/chart58.xml" ContentType="application/vnd.openxmlformats-officedocument.drawingml.chart+xml"/>
  <Override PartName="/ppt/notesSlides/notesSlide24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25.xml" ContentType="application/vnd.openxmlformats-officedocument.presentationml.notesSlide+xml"/>
  <Override PartName="/ppt/charts/chart69.xml" ContentType="application/vnd.openxmlformats-officedocument.drawingml.chart+xml"/>
  <Override PartName="/ppt/notesSlides/notesSlide26.xml" ContentType="application/vnd.openxmlformats-officedocument.presentationml.notesSlide+xml"/>
  <Override PartName="/ppt/charts/chart70.xml" ContentType="application/vnd.openxmlformats-officedocument.drawingml.chart+xml"/>
  <Override PartName="/ppt/notesSlides/notesSlide27.xml" ContentType="application/vnd.openxmlformats-officedocument.presentationml.notesSlide+xml"/>
  <Override PartName="/ppt/charts/chart71.xml" ContentType="application/vnd.openxmlformats-officedocument.drawingml.chart+xml"/>
  <Override PartName="/ppt/notesSlides/notesSlide28.xml" ContentType="application/vnd.openxmlformats-officedocument.presentationml.notesSlid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notesSlides/notesSlide29.xml" ContentType="application/vnd.openxmlformats-officedocument.presentationml.notesSlide+xml"/>
  <Override PartName="/ppt/charts/chart83.xml" ContentType="application/vnd.openxmlformats-officedocument.drawingml.chart+xml"/>
  <Override PartName="/ppt/notesSlides/notesSlide30.xml" ContentType="application/vnd.openxmlformats-officedocument.presentationml.notesSlide+xml"/>
  <Override PartName="/ppt/charts/chart84.xml" ContentType="application/vnd.openxmlformats-officedocument.drawingml.chart+xml"/>
  <Override PartName="/ppt/notesSlides/notesSlide31.xml" ContentType="application/vnd.openxmlformats-officedocument.presentationml.notesSlide+xml"/>
  <Override PartName="/ppt/charts/chart85.xml" ContentType="application/vnd.openxmlformats-officedocument.drawingml.chart+xml"/>
  <Override PartName="/ppt/notesSlides/notesSlide32.xml" ContentType="application/vnd.openxmlformats-officedocument.presentationml.notesSlide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notesSlides/notesSlide33.xml" ContentType="application/vnd.openxmlformats-officedocument.presentationml.notesSlide+xml"/>
  <Override PartName="/ppt/charts/chart97.xml" ContentType="application/vnd.openxmlformats-officedocument.drawingml.chart+xml"/>
  <Override PartName="/ppt/notesSlides/notesSlide34.xml" ContentType="application/vnd.openxmlformats-officedocument.presentationml.notesSlide+xml"/>
  <Override PartName="/ppt/charts/chart98.xml" ContentType="application/vnd.openxmlformats-officedocument.drawingml.chart+xml"/>
  <Override PartName="/ppt/notesSlides/notesSlide35.xml" ContentType="application/vnd.openxmlformats-officedocument.presentationml.notesSlide+xml"/>
  <Override PartName="/ppt/charts/chart99.xml" ContentType="application/vnd.openxmlformats-officedocument.drawingml.chart+xml"/>
  <Override PartName="/ppt/notesSlides/notesSlide36.xml" ContentType="application/vnd.openxmlformats-officedocument.presentationml.notesSlide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notesSlides/notesSlide37.xml" ContentType="application/vnd.openxmlformats-officedocument.presentationml.notesSlide+xml"/>
  <Override PartName="/ppt/charts/chart111.xml" ContentType="application/vnd.openxmlformats-officedocument.drawingml.chart+xml"/>
  <Override PartName="/ppt/notesSlides/notesSlide38.xml" ContentType="application/vnd.openxmlformats-officedocument.presentationml.notesSlide+xml"/>
  <Override PartName="/ppt/charts/chart112.xml" ContentType="application/vnd.openxmlformats-officedocument.drawingml.chart+xml"/>
  <Override PartName="/ppt/notesSlides/notesSlide39.xml" ContentType="application/vnd.openxmlformats-officedocument.presentationml.notesSlide+xml"/>
  <Override PartName="/ppt/charts/chart113.xml" ContentType="application/vnd.openxmlformats-officedocument.drawingml.chart+xml"/>
  <Override PartName="/ppt/notesSlides/notesSlide40.xml" ContentType="application/vnd.openxmlformats-officedocument.presentationml.notesSlide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notesSlides/notesSlide41.xml" ContentType="application/vnd.openxmlformats-officedocument.presentationml.notesSlide+xml"/>
  <Override PartName="/ppt/charts/chart125.xml" ContentType="application/vnd.openxmlformats-officedocument.drawingml.chart+xml"/>
  <Override PartName="/ppt/notesSlides/notesSlide42.xml" ContentType="application/vnd.openxmlformats-officedocument.presentationml.notesSlide+xml"/>
  <Override PartName="/ppt/charts/chart126.xml" ContentType="application/vnd.openxmlformats-officedocument.drawingml.chart+xml"/>
  <Override PartName="/ppt/notesSlides/notesSlide43.xml" ContentType="application/vnd.openxmlformats-officedocument.presentationml.notesSlide+xml"/>
  <Override PartName="/ppt/charts/chart127.xml" ContentType="application/vnd.openxmlformats-officedocument.drawingml.chart+xml"/>
  <Override PartName="/ppt/notesSlides/notesSlide44.xml" ContentType="application/vnd.openxmlformats-officedocument.presentationml.notesSlide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57"/>
  </p:notesMasterIdLst>
  <p:sldIdLst>
    <p:sldId id="256" r:id="rId2"/>
    <p:sldId id="376" r:id="rId3"/>
    <p:sldId id="389" r:id="rId4"/>
    <p:sldId id="394" r:id="rId5"/>
    <p:sldId id="538" r:id="rId6"/>
    <p:sldId id="395" r:id="rId7"/>
    <p:sldId id="257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364" r:id="rId23"/>
    <p:sldId id="258" r:id="rId24"/>
    <p:sldId id="426" r:id="rId25"/>
    <p:sldId id="398" r:id="rId26"/>
    <p:sldId id="261" r:id="rId27"/>
    <p:sldId id="427" r:id="rId28"/>
    <p:sldId id="265" r:id="rId29"/>
    <p:sldId id="428" r:id="rId30"/>
    <p:sldId id="430" r:id="rId31"/>
    <p:sldId id="429" r:id="rId32"/>
    <p:sldId id="431" r:id="rId33"/>
    <p:sldId id="432" r:id="rId34"/>
    <p:sldId id="433" r:id="rId35"/>
    <p:sldId id="399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00" r:id="rId49"/>
    <p:sldId id="409" r:id="rId50"/>
    <p:sldId id="446" r:id="rId51"/>
    <p:sldId id="456" r:id="rId52"/>
    <p:sldId id="457" r:id="rId53"/>
    <p:sldId id="470" r:id="rId54"/>
    <p:sldId id="478" r:id="rId55"/>
    <p:sldId id="486" r:id="rId56"/>
    <p:sldId id="487" r:id="rId57"/>
    <p:sldId id="488" r:id="rId58"/>
    <p:sldId id="510" r:id="rId59"/>
    <p:sldId id="511" r:id="rId60"/>
    <p:sldId id="512" r:id="rId61"/>
    <p:sldId id="401" r:id="rId62"/>
    <p:sldId id="410" r:id="rId63"/>
    <p:sldId id="447" r:id="rId64"/>
    <p:sldId id="458" r:id="rId65"/>
    <p:sldId id="459" r:id="rId66"/>
    <p:sldId id="471" r:id="rId67"/>
    <p:sldId id="479" r:id="rId68"/>
    <p:sldId id="489" r:id="rId69"/>
    <p:sldId id="490" r:id="rId70"/>
    <p:sldId id="491" r:id="rId71"/>
    <p:sldId id="513" r:id="rId72"/>
    <p:sldId id="514" r:id="rId73"/>
    <p:sldId id="515" r:id="rId74"/>
    <p:sldId id="402" r:id="rId75"/>
    <p:sldId id="411" r:id="rId76"/>
    <p:sldId id="448" r:id="rId77"/>
    <p:sldId id="460" r:id="rId78"/>
    <p:sldId id="461" r:id="rId79"/>
    <p:sldId id="472" r:id="rId80"/>
    <p:sldId id="480" r:id="rId81"/>
    <p:sldId id="492" r:id="rId82"/>
    <p:sldId id="493" r:id="rId83"/>
    <p:sldId id="494" r:id="rId84"/>
    <p:sldId id="516" r:id="rId85"/>
    <p:sldId id="517" r:id="rId86"/>
    <p:sldId id="518" r:id="rId87"/>
    <p:sldId id="403" r:id="rId88"/>
    <p:sldId id="412" r:id="rId89"/>
    <p:sldId id="449" r:id="rId90"/>
    <p:sldId id="462" r:id="rId91"/>
    <p:sldId id="463" r:id="rId92"/>
    <p:sldId id="473" r:id="rId93"/>
    <p:sldId id="481" r:id="rId94"/>
    <p:sldId id="495" r:id="rId95"/>
    <p:sldId id="534" r:id="rId96"/>
    <p:sldId id="497" r:id="rId97"/>
    <p:sldId id="519" r:id="rId98"/>
    <p:sldId id="520" r:id="rId99"/>
    <p:sldId id="521" r:id="rId100"/>
    <p:sldId id="404" r:id="rId101"/>
    <p:sldId id="413" r:id="rId102"/>
    <p:sldId id="450" r:id="rId103"/>
    <p:sldId id="464" r:id="rId104"/>
    <p:sldId id="465" r:id="rId105"/>
    <p:sldId id="474" r:id="rId106"/>
    <p:sldId id="482" r:id="rId107"/>
    <p:sldId id="498" r:id="rId108"/>
    <p:sldId id="535" r:id="rId109"/>
    <p:sldId id="500" r:id="rId110"/>
    <p:sldId id="522" r:id="rId111"/>
    <p:sldId id="523" r:id="rId112"/>
    <p:sldId id="524" r:id="rId113"/>
    <p:sldId id="405" r:id="rId114"/>
    <p:sldId id="414" r:id="rId115"/>
    <p:sldId id="451" r:id="rId116"/>
    <p:sldId id="466" r:id="rId117"/>
    <p:sldId id="467" r:id="rId118"/>
    <p:sldId id="475" r:id="rId119"/>
    <p:sldId id="483" r:id="rId120"/>
    <p:sldId id="501" r:id="rId121"/>
    <p:sldId id="536" r:id="rId122"/>
    <p:sldId id="503" r:id="rId123"/>
    <p:sldId id="525" r:id="rId124"/>
    <p:sldId id="526" r:id="rId125"/>
    <p:sldId id="527" r:id="rId126"/>
    <p:sldId id="406" r:id="rId127"/>
    <p:sldId id="415" r:id="rId128"/>
    <p:sldId id="453" r:id="rId129"/>
    <p:sldId id="454" r:id="rId130"/>
    <p:sldId id="455" r:id="rId131"/>
    <p:sldId id="476" r:id="rId132"/>
    <p:sldId id="484" r:id="rId133"/>
    <p:sldId id="504" r:id="rId134"/>
    <p:sldId id="537" r:id="rId135"/>
    <p:sldId id="506" r:id="rId136"/>
    <p:sldId id="528" r:id="rId137"/>
    <p:sldId id="529" r:id="rId138"/>
    <p:sldId id="530" r:id="rId139"/>
    <p:sldId id="407" r:id="rId140"/>
    <p:sldId id="416" r:id="rId141"/>
    <p:sldId id="452" r:id="rId142"/>
    <p:sldId id="468" r:id="rId143"/>
    <p:sldId id="469" r:id="rId144"/>
    <p:sldId id="477" r:id="rId145"/>
    <p:sldId id="485" r:id="rId146"/>
    <p:sldId id="507" r:id="rId147"/>
    <p:sldId id="508" r:id="rId148"/>
    <p:sldId id="509" r:id="rId149"/>
    <p:sldId id="531" r:id="rId150"/>
    <p:sldId id="532" r:id="rId151"/>
    <p:sldId id="533" r:id="rId152"/>
    <p:sldId id="553" r:id="rId153"/>
    <p:sldId id="354" r:id="rId154"/>
    <p:sldId id="348" r:id="rId155"/>
    <p:sldId id="352" r:id="rId15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660"/>
  </p:normalViewPr>
  <p:slideViewPr>
    <p:cSldViewPr>
      <p:cViewPr>
        <p:scale>
          <a:sx n="140" d="100"/>
          <a:sy n="140" d="100"/>
        </p:scale>
        <p:origin x="-1092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7836131939255"/>
          <c:y val="2.3433688527361697E-2"/>
          <c:w val="0.58081400722087295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  <c:pt idx="12">
                  <c:v>Others - online</c:v>
                </c:pt>
                <c:pt idx="13">
                  <c:v>Does not buy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45.7</c:v>
                </c:pt>
                <c:pt idx="1">
                  <c:v>26.9</c:v>
                </c:pt>
                <c:pt idx="2">
                  <c:v>8.9</c:v>
                </c:pt>
                <c:pt idx="3">
                  <c:v>12.1</c:v>
                </c:pt>
                <c:pt idx="4">
                  <c:v>12.5</c:v>
                </c:pt>
                <c:pt idx="5">
                  <c:v>12</c:v>
                </c:pt>
                <c:pt idx="6">
                  <c:v>5.0999999999999996</c:v>
                </c:pt>
                <c:pt idx="7">
                  <c:v>12.8</c:v>
                </c:pt>
                <c:pt idx="8">
                  <c:v>4.8</c:v>
                </c:pt>
                <c:pt idx="9">
                  <c:v>27.7</c:v>
                </c:pt>
                <c:pt idx="10">
                  <c:v>4.9000000000000004</c:v>
                </c:pt>
                <c:pt idx="11">
                  <c:v>2.2999999999999998</c:v>
                </c:pt>
                <c:pt idx="12">
                  <c:v>1</c:v>
                </c:pt>
                <c:pt idx="13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 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8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  <c:pt idx="12">
                  <c:v>Others - online</c:v>
                </c:pt>
                <c:pt idx="13">
                  <c:v>Does not buy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40.6</c:v>
                </c:pt>
                <c:pt idx="1">
                  <c:v>23.3</c:v>
                </c:pt>
                <c:pt idx="2">
                  <c:v>7.5</c:v>
                </c:pt>
                <c:pt idx="3">
                  <c:v>10.4</c:v>
                </c:pt>
                <c:pt idx="4">
                  <c:v>10.6</c:v>
                </c:pt>
                <c:pt idx="5">
                  <c:v>10.4</c:v>
                </c:pt>
                <c:pt idx="6">
                  <c:v>3.8</c:v>
                </c:pt>
                <c:pt idx="7">
                  <c:v>10.8</c:v>
                </c:pt>
                <c:pt idx="8">
                  <c:v>3.6</c:v>
                </c:pt>
                <c:pt idx="9">
                  <c:v>25.7</c:v>
                </c:pt>
                <c:pt idx="10">
                  <c:v>3.7</c:v>
                </c:pt>
                <c:pt idx="11">
                  <c:v>1.8</c:v>
                </c:pt>
                <c:pt idx="12">
                  <c:v>1</c:v>
                </c:pt>
                <c:pt idx="13">
                  <c:v>22.6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  <c:pt idx="12">
                  <c:v>Others - online</c:v>
                </c:pt>
                <c:pt idx="13">
                  <c:v>Does not buy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37.299999999999997</c:v>
                </c:pt>
                <c:pt idx="1">
                  <c:v>19.7</c:v>
                </c:pt>
                <c:pt idx="2">
                  <c:v>5.9</c:v>
                </c:pt>
                <c:pt idx="3">
                  <c:v>8.6999999999999993</c:v>
                </c:pt>
                <c:pt idx="4">
                  <c:v>8.3000000000000007</c:v>
                </c:pt>
                <c:pt idx="5">
                  <c:v>6</c:v>
                </c:pt>
                <c:pt idx="6">
                  <c:v>2.8</c:v>
                </c:pt>
                <c:pt idx="7">
                  <c:v>6.7</c:v>
                </c:pt>
                <c:pt idx="8">
                  <c:v>2.4</c:v>
                </c:pt>
                <c:pt idx="9">
                  <c:v>14.9</c:v>
                </c:pt>
                <c:pt idx="10">
                  <c:v>2.7</c:v>
                </c:pt>
                <c:pt idx="11">
                  <c:v>1.3</c:v>
                </c:pt>
                <c:pt idx="12">
                  <c:v>0.5</c:v>
                </c:pt>
                <c:pt idx="13">
                  <c:v>29.6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3895040"/>
        <c:axId val="233896576"/>
      </c:barChart>
      <c:catAx>
        <c:axId val="2338950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33896576"/>
        <c:crosses val="autoZero"/>
        <c:auto val="1"/>
        <c:lblAlgn val="ctr"/>
        <c:lblOffset val="100"/>
        <c:noMultiLvlLbl val="0"/>
      </c:catAx>
      <c:valAx>
        <c:axId val="23389657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3389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38167298202655"/>
          <c:y val="0.7776391512054216"/>
          <c:w val="0.16154013978131329"/>
          <c:h val="0.18980603809978561"/>
        </c:manualLayout>
      </c:layout>
      <c:overlay val="1"/>
      <c:txPr>
        <a:bodyPr/>
        <a:lstStyle/>
        <a:p>
          <a:pPr>
            <a:defRPr sz="9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Perfumes &amp; Companhia</c:v>
                </c:pt>
                <c:pt idx="1">
                  <c:v>Boticário</c:v>
                </c:pt>
                <c:pt idx="2">
                  <c:v>Sephora</c:v>
                </c:pt>
                <c:pt idx="3">
                  <c:v>Douglas</c:v>
                </c:pt>
                <c:pt idx="4">
                  <c:v>Equivalenza</c:v>
                </c:pt>
                <c:pt idx="5">
                  <c:v>Primor</c:v>
                </c:pt>
                <c:pt idx="6">
                  <c:v>Aromas</c:v>
                </c:pt>
                <c:pt idx="7">
                  <c:v>5ª Essência</c:v>
                </c:pt>
                <c:pt idx="8">
                  <c:v>Other</c:v>
                </c:pt>
                <c:pt idx="9">
                  <c:v>Does not remember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68.599999999999994</c:v>
                </c:pt>
                <c:pt idx="1">
                  <c:v>34.6</c:v>
                </c:pt>
                <c:pt idx="2">
                  <c:v>29.7</c:v>
                </c:pt>
                <c:pt idx="3">
                  <c:v>23.6</c:v>
                </c:pt>
                <c:pt idx="4">
                  <c:v>19.899999999999999</c:v>
                </c:pt>
                <c:pt idx="5">
                  <c:v>7.3</c:v>
                </c:pt>
                <c:pt idx="6">
                  <c:v>4.9000000000000004</c:v>
                </c:pt>
                <c:pt idx="7">
                  <c:v>4.7</c:v>
                </c:pt>
                <c:pt idx="8">
                  <c:v>3.4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7442304"/>
        <c:axId val="57444608"/>
      </c:barChart>
      <c:catAx>
        <c:axId val="57442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57444608"/>
        <c:crosses val="autoZero"/>
        <c:auto val="1"/>
        <c:lblAlgn val="ctr"/>
        <c:lblOffset val="100"/>
        <c:noMultiLvlLbl val="0"/>
      </c:catAx>
      <c:valAx>
        <c:axId val="5744460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744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3705072196274"/>
          <c:y val="2.8778368060114533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Has more variety of products and brands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Promotions</c:v>
                </c:pt>
                <c:pt idx="7">
                  <c:v>It is in a Shopping Center</c:v>
                </c:pt>
                <c:pt idx="8">
                  <c:v>Has complementar services</c:v>
                </c:pt>
                <c:pt idx="9">
                  <c:v>Proximity home/work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15.7</c:v>
                </c:pt>
                <c:pt idx="1">
                  <c:v>15.7</c:v>
                </c:pt>
                <c:pt idx="2">
                  <c:v>15</c:v>
                </c:pt>
                <c:pt idx="3">
                  <c:v>11.1</c:v>
                </c:pt>
                <c:pt idx="4">
                  <c:v>7.2</c:v>
                </c:pt>
                <c:pt idx="5">
                  <c:v>7.2</c:v>
                </c:pt>
                <c:pt idx="6">
                  <c:v>7.8</c:v>
                </c:pt>
                <c:pt idx="7">
                  <c:v>7.2</c:v>
                </c:pt>
                <c:pt idx="8">
                  <c:v>3.3</c:v>
                </c:pt>
                <c:pt idx="9">
                  <c:v>5.2</c:v>
                </c:pt>
                <c:pt idx="10">
                  <c:v>4.5999999999999996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Has more variety of products and brands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Promotions</c:v>
                </c:pt>
                <c:pt idx="7">
                  <c:v>It is in a Shopping Center</c:v>
                </c:pt>
                <c:pt idx="8">
                  <c:v>Has complementar services</c:v>
                </c:pt>
                <c:pt idx="9">
                  <c:v>Proximity home/work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19</c:v>
                </c:pt>
                <c:pt idx="1">
                  <c:v>17.600000000000001</c:v>
                </c:pt>
                <c:pt idx="2">
                  <c:v>16.3</c:v>
                </c:pt>
                <c:pt idx="3">
                  <c:v>11.1</c:v>
                </c:pt>
                <c:pt idx="4">
                  <c:v>9.8000000000000007</c:v>
                </c:pt>
                <c:pt idx="5">
                  <c:v>9.1999999999999993</c:v>
                </c:pt>
                <c:pt idx="6">
                  <c:v>9.1999999999999993</c:v>
                </c:pt>
                <c:pt idx="7">
                  <c:v>7.8</c:v>
                </c:pt>
                <c:pt idx="8">
                  <c:v>5.9</c:v>
                </c:pt>
                <c:pt idx="9">
                  <c:v>5.2</c:v>
                </c:pt>
                <c:pt idx="10">
                  <c:v>5.2</c:v>
                </c:pt>
                <c:pt idx="1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1421952"/>
        <c:axId val="201423872"/>
      </c:barChart>
      <c:catAx>
        <c:axId val="2014219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01423872"/>
        <c:crosses val="autoZero"/>
        <c:auto val="1"/>
        <c:lblAlgn val="ctr"/>
        <c:lblOffset val="100"/>
        <c:noMultiLvlLbl val="0"/>
      </c:catAx>
      <c:valAx>
        <c:axId val="20142387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0142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Has more variety of products and brands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Promotions</c:v>
                </c:pt>
                <c:pt idx="7">
                  <c:v>It is in a Shopping Center</c:v>
                </c:pt>
                <c:pt idx="8">
                  <c:v>Has complementar services</c:v>
                </c:pt>
                <c:pt idx="9">
                  <c:v>Proximity home/work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17</c:v>
                </c:pt>
                <c:pt idx="1">
                  <c:v>8.5</c:v>
                </c:pt>
                <c:pt idx="2">
                  <c:v>4.3</c:v>
                </c:pt>
                <c:pt idx="3">
                  <c:v>6.4</c:v>
                </c:pt>
                <c:pt idx="4">
                  <c:v>6.4</c:v>
                </c:pt>
                <c:pt idx="5">
                  <c:v>12.8</c:v>
                </c:pt>
                <c:pt idx="6">
                  <c:v>19.100000000000001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10.6</c:v>
                </c:pt>
                <c:pt idx="11">
                  <c:v>14.9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Has more variety of products and brands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Promotions</c:v>
                </c:pt>
                <c:pt idx="7">
                  <c:v>It is in a Shopping Center</c:v>
                </c:pt>
                <c:pt idx="8">
                  <c:v>Has complementar services</c:v>
                </c:pt>
                <c:pt idx="9">
                  <c:v>Proximity home/work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48.9</c:v>
                </c:pt>
                <c:pt idx="1">
                  <c:v>21.3</c:v>
                </c:pt>
                <c:pt idx="2">
                  <c:v>6.4</c:v>
                </c:pt>
                <c:pt idx="3">
                  <c:v>17</c:v>
                </c:pt>
                <c:pt idx="4">
                  <c:v>12.8</c:v>
                </c:pt>
                <c:pt idx="5">
                  <c:v>44.7</c:v>
                </c:pt>
                <c:pt idx="6">
                  <c:v>36.200000000000003</c:v>
                </c:pt>
                <c:pt idx="7">
                  <c:v>0</c:v>
                </c:pt>
                <c:pt idx="8">
                  <c:v>6.4</c:v>
                </c:pt>
                <c:pt idx="9">
                  <c:v>2.1</c:v>
                </c:pt>
                <c:pt idx="10">
                  <c:v>36.200000000000003</c:v>
                </c:pt>
                <c:pt idx="11">
                  <c:v>38.299999999999997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15380352"/>
        <c:axId val="215400448"/>
      </c:barChart>
      <c:catAx>
        <c:axId val="215380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15400448"/>
        <c:crosses val="autoZero"/>
        <c:auto val="1"/>
        <c:lblAlgn val="ctr"/>
        <c:lblOffset val="100"/>
        <c:noMultiLvlLbl val="0"/>
      </c:catAx>
      <c:valAx>
        <c:axId val="21540044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1538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Has more variety of products and brands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Promotions</c:v>
                </c:pt>
                <c:pt idx="7">
                  <c:v>It is in a Shopping Center</c:v>
                </c:pt>
                <c:pt idx="8">
                  <c:v>Has complementar services</c:v>
                </c:pt>
                <c:pt idx="9">
                  <c:v>Proximity home/work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14.1</c:v>
                </c:pt>
                <c:pt idx="1">
                  <c:v>20.5</c:v>
                </c:pt>
                <c:pt idx="2">
                  <c:v>11.5</c:v>
                </c:pt>
                <c:pt idx="3">
                  <c:v>11.5</c:v>
                </c:pt>
                <c:pt idx="4">
                  <c:v>3.8</c:v>
                </c:pt>
                <c:pt idx="5">
                  <c:v>17.899999999999999</c:v>
                </c:pt>
                <c:pt idx="6">
                  <c:v>3.8</c:v>
                </c:pt>
                <c:pt idx="7">
                  <c:v>7.7</c:v>
                </c:pt>
                <c:pt idx="8">
                  <c:v>2.6</c:v>
                </c:pt>
                <c:pt idx="10">
                  <c:v>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Has more variety of products and brands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Promotions</c:v>
                </c:pt>
                <c:pt idx="7">
                  <c:v>It is in a Shopping Center</c:v>
                </c:pt>
                <c:pt idx="8">
                  <c:v>Has complementar services</c:v>
                </c:pt>
                <c:pt idx="9">
                  <c:v>Proximity home/work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47.4</c:v>
                </c:pt>
                <c:pt idx="1">
                  <c:v>50</c:v>
                </c:pt>
                <c:pt idx="2">
                  <c:v>32.1</c:v>
                </c:pt>
                <c:pt idx="3">
                  <c:v>29.5</c:v>
                </c:pt>
                <c:pt idx="4">
                  <c:v>14.1</c:v>
                </c:pt>
                <c:pt idx="5">
                  <c:v>37.200000000000003</c:v>
                </c:pt>
                <c:pt idx="6">
                  <c:v>32.1</c:v>
                </c:pt>
                <c:pt idx="7">
                  <c:v>21.8</c:v>
                </c:pt>
                <c:pt idx="8">
                  <c:v>14.1</c:v>
                </c:pt>
                <c:pt idx="9">
                  <c:v>9</c:v>
                </c:pt>
                <c:pt idx="10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16212992"/>
        <c:axId val="216219648"/>
      </c:barChart>
      <c:catAx>
        <c:axId val="216212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16219648"/>
        <c:crosses val="autoZero"/>
        <c:auto val="1"/>
        <c:lblAlgn val="ctr"/>
        <c:lblOffset val="100"/>
        <c:noMultiLvlLbl val="0"/>
      </c:catAx>
      <c:valAx>
        <c:axId val="21621964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1621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Has more variety of products and brands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Promotions</c:v>
                </c:pt>
                <c:pt idx="7">
                  <c:v>It is in a Shopping Center</c:v>
                </c:pt>
                <c:pt idx="8">
                  <c:v>Has complementar services</c:v>
                </c:pt>
                <c:pt idx="9">
                  <c:v>Proximity home/work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21.6</c:v>
                </c:pt>
                <c:pt idx="1">
                  <c:v>9.5</c:v>
                </c:pt>
                <c:pt idx="2">
                  <c:v>0</c:v>
                </c:pt>
                <c:pt idx="3">
                  <c:v>0</c:v>
                </c:pt>
                <c:pt idx="4">
                  <c:v>9.5</c:v>
                </c:pt>
                <c:pt idx="5">
                  <c:v>32.4</c:v>
                </c:pt>
                <c:pt idx="6">
                  <c:v>9.5</c:v>
                </c:pt>
                <c:pt idx="7">
                  <c:v>1.4</c:v>
                </c:pt>
                <c:pt idx="8">
                  <c:v>2.7</c:v>
                </c:pt>
                <c:pt idx="9">
                  <c:v>8.1</c:v>
                </c:pt>
                <c:pt idx="10">
                  <c:v>5.4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Has more variety of products and brands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Promotions</c:v>
                </c:pt>
                <c:pt idx="7">
                  <c:v>It is in a Shopping Center</c:v>
                </c:pt>
                <c:pt idx="8">
                  <c:v>Has complementar services</c:v>
                </c:pt>
                <c:pt idx="9">
                  <c:v>Proximity home/work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52.7</c:v>
                </c:pt>
                <c:pt idx="1">
                  <c:v>18.899999999999999</c:v>
                </c:pt>
                <c:pt idx="2">
                  <c:v>0</c:v>
                </c:pt>
                <c:pt idx="3">
                  <c:v>5.4</c:v>
                </c:pt>
                <c:pt idx="4">
                  <c:v>29.7</c:v>
                </c:pt>
                <c:pt idx="5">
                  <c:v>60.8</c:v>
                </c:pt>
                <c:pt idx="6">
                  <c:v>48.6</c:v>
                </c:pt>
                <c:pt idx="7">
                  <c:v>8.1</c:v>
                </c:pt>
                <c:pt idx="8">
                  <c:v>4.0999999999999996</c:v>
                </c:pt>
                <c:pt idx="9">
                  <c:v>29.7</c:v>
                </c:pt>
                <c:pt idx="10">
                  <c:v>14.9</c:v>
                </c:pt>
                <c:pt idx="12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16287104"/>
        <c:axId val="216288640"/>
      </c:barChart>
      <c:catAx>
        <c:axId val="2162871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16288640"/>
        <c:crosses val="autoZero"/>
        <c:auto val="1"/>
        <c:lblAlgn val="ctr"/>
        <c:lblOffset val="100"/>
        <c:noMultiLvlLbl val="0"/>
      </c:catAx>
      <c:valAx>
        <c:axId val="21628864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1628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19477777777778"/>
          <c:y val="0.83188891710444868"/>
          <c:w val="0.49064055555555564"/>
          <c:h val="0.16263827828653959"/>
        </c:manualLayout>
      </c:layout>
      <c:overlay val="1"/>
      <c:txPr>
        <a:bodyPr/>
        <a:lstStyle/>
        <a:p>
          <a:pPr>
            <a:defRPr sz="8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Has more variety of products and brands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Promotions</c:v>
                </c:pt>
                <c:pt idx="7">
                  <c:v>It is in a Shopping Center</c:v>
                </c:pt>
                <c:pt idx="8">
                  <c:v>Has complementar services</c:v>
                </c:pt>
                <c:pt idx="9">
                  <c:v>Proximity home/work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19.399999999999999</c:v>
                </c:pt>
                <c:pt idx="1">
                  <c:v>7.5</c:v>
                </c:pt>
                <c:pt idx="2">
                  <c:v>6</c:v>
                </c:pt>
                <c:pt idx="3">
                  <c:v>4.5</c:v>
                </c:pt>
                <c:pt idx="4">
                  <c:v>13.4</c:v>
                </c:pt>
                <c:pt idx="5">
                  <c:v>19.399999999999999</c:v>
                </c:pt>
                <c:pt idx="6">
                  <c:v>7.5</c:v>
                </c:pt>
                <c:pt idx="7">
                  <c:v>6</c:v>
                </c:pt>
                <c:pt idx="8">
                  <c:v>4.5</c:v>
                </c:pt>
                <c:pt idx="9">
                  <c:v>1.5</c:v>
                </c:pt>
                <c:pt idx="10">
                  <c:v>9</c:v>
                </c:pt>
                <c:pt idx="12">
                  <c:v>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Has more variety of products and brands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Promotions</c:v>
                </c:pt>
                <c:pt idx="7">
                  <c:v>It is in a Shopping Center</c:v>
                </c:pt>
                <c:pt idx="8">
                  <c:v>Has complementar services</c:v>
                </c:pt>
                <c:pt idx="9">
                  <c:v>Proximity home/work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53.7</c:v>
                </c:pt>
                <c:pt idx="1">
                  <c:v>22.4</c:v>
                </c:pt>
                <c:pt idx="2">
                  <c:v>11.9</c:v>
                </c:pt>
                <c:pt idx="3">
                  <c:v>11.9</c:v>
                </c:pt>
                <c:pt idx="4">
                  <c:v>19.399999999999999</c:v>
                </c:pt>
                <c:pt idx="5">
                  <c:v>38.799999999999997</c:v>
                </c:pt>
                <c:pt idx="6">
                  <c:v>31.3</c:v>
                </c:pt>
                <c:pt idx="7">
                  <c:v>10.4</c:v>
                </c:pt>
                <c:pt idx="8">
                  <c:v>10.4</c:v>
                </c:pt>
                <c:pt idx="9">
                  <c:v>19.399999999999999</c:v>
                </c:pt>
                <c:pt idx="10">
                  <c:v>28.4</c:v>
                </c:pt>
                <c:pt idx="1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24362880"/>
        <c:axId val="224365184"/>
      </c:barChart>
      <c:catAx>
        <c:axId val="2243628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24365184"/>
        <c:crosses val="autoZero"/>
        <c:auto val="1"/>
        <c:lblAlgn val="ctr"/>
        <c:lblOffset val="100"/>
        <c:noMultiLvlLbl val="0"/>
      </c:catAx>
      <c:valAx>
        <c:axId val="22436518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2436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Higher prices </c:v>
                </c:pt>
                <c:pt idx="1">
                  <c:v>Not used to do it</c:v>
                </c:pt>
                <c:pt idx="2">
                  <c:v>Few promotions</c:v>
                </c:pt>
                <c:pt idx="3">
                  <c:v>It is far away</c:v>
                </c:pt>
                <c:pt idx="4">
                  <c:v>Does not have the preferred brands</c:v>
                </c:pt>
                <c:pt idx="5">
                  <c:v>More people/confused</c:v>
                </c:pt>
                <c:pt idx="6">
                  <c:v>I am used to catalogue</c:v>
                </c:pt>
                <c:pt idx="7">
                  <c:v>Does not find products for the propose is loking for</c:v>
                </c:pt>
                <c:pt idx="8">
                  <c:v>Few diversity of products</c:v>
                </c:pt>
                <c:pt idx="9">
                  <c:v>Does not like the service</c:v>
                </c:pt>
                <c:pt idx="10">
                  <c:v>Others</c:v>
                </c:pt>
                <c:pt idx="11">
                  <c:v>Does not know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40.5</c:v>
                </c:pt>
                <c:pt idx="1">
                  <c:v>21.6</c:v>
                </c:pt>
                <c:pt idx="2">
                  <c:v>14.7</c:v>
                </c:pt>
                <c:pt idx="3">
                  <c:v>10.5</c:v>
                </c:pt>
                <c:pt idx="4">
                  <c:v>10</c:v>
                </c:pt>
                <c:pt idx="5">
                  <c:v>8.4</c:v>
                </c:pt>
                <c:pt idx="6">
                  <c:v>7.9</c:v>
                </c:pt>
                <c:pt idx="7">
                  <c:v>6.3</c:v>
                </c:pt>
                <c:pt idx="8">
                  <c:v>2.1</c:v>
                </c:pt>
                <c:pt idx="9">
                  <c:v>1.6</c:v>
                </c:pt>
                <c:pt idx="10">
                  <c:v>2.1</c:v>
                </c:pt>
                <c:pt idx="11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0692992"/>
        <c:axId val="416302592"/>
      </c:barChart>
      <c:catAx>
        <c:axId val="410692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16302592"/>
        <c:crosses val="autoZero"/>
        <c:auto val="1"/>
        <c:lblAlgn val="ctr"/>
        <c:lblOffset val="100"/>
        <c:noMultiLvlLbl val="0"/>
      </c:catAx>
      <c:valAx>
        <c:axId val="41630259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1069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Perfumes &amp; Companhia</c:v>
                </c:pt>
                <c:pt idx="1">
                  <c:v>Sephora</c:v>
                </c:pt>
                <c:pt idx="2">
                  <c:v>Boticário</c:v>
                </c:pt>
                <c:pt idx="3">
                  <c:v>Douglas</c:v>
                </c:pt>
                <c:pt idx="4">
                  <c:v>Equivalenza</c:v>
                </c:pt>
                <c:pt idx="5">
                  <c:v>Aromas</c:v>
                </c:pt>
                <c:pt idx="6">
                  <c:v>5ª Essência</c:v>
                </c:pt>
                <c:pt idx="7">
                  <c:v>Primor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43.7</c:v>
                </c:pt>
                <c:pt idx="1">
                  <c:v>33.299999999999997</c:v>
                </c:pt>
                <c:pt idx="2">
                  <c:v>29.6</c:v>
                </c:pt>
                <c:pt idx="3">
                  <c:v>25.2</c:v>
                </c:pt>
                <c:pt idx="4">
                  <c:v>12.6</c:v>
                </c:pt>
                <c:pt idx="5">
                  <c:v>5.9</c:v>
                </c:pt>
                <c:pt idx="6">
                  <c:v>5.2</c:v>
                </c:pt>
                <c:pt idx="7">
                  <c:v>5.2</c:v>
                </c:pt>
                <c:pt idx="8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85073152"/>
        <c:axId val="385074688"/>
      </c:barChart>
      <c:catAx>
        <c:axId val="3850731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85074688"/>
        <c:crosses val="autoZero"/>
        <c:auto val="1"/>
        <c:lblAlgn val="ctr"/>
        <c:lblOffset val="100"/>
        <c:noMultiLvlLbl val="0"/>
      </c:catAx>
      <c:valAx>
        <c:axId val="38507468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507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494398581563499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Notino</c:v>
                </c:pt>
                <c:pt idx="1">
                  <c:v>El Corte Inglés</c:v>
                </c:pt>
                <c:pt idx="2">
                  <c:v>Skin</c:v>
                </c:pt>
                <c:pt idx="3">
                  <c:v>Others</c:v>
                </c:pt>
                <c:pt idx="4">
                  <c:v>DK/DA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23.8</c:v>
                </c:pt>
                <c:pt idx="1">
                  <c:v>14.3</c:v>
                </c:pt>
                <c:pt idx="2">
                  <c:v>9.5</c:v>
                </c:pt>
                <c:pt idx="3">
                  <c:v>47.6</c:v>
                </c:pt>
                <c:pt idx="4">
                  <c:v>28.6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8461184"/>
        <c:axId val="398475648"/>
      </c:barChart>
      <c:catAx>
        <c:axId val="398461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98475648"/>
        <c:crosses val="autoZero"/>
        <c:auto val="1"/>
        <c:lblAlgn val="ctr"/>
        <c:lblOffset val="100"/>
        <c:noMultiLvlLbl val="0"/>
      </c:catAx>
      <c:valAx>
        <c:axId val="39847564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9846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Boticário</c:v>
                </c:pt>
                <c:pt idx="1">
                  <c:v>Avon</c:v>
                </c:pt>
                <c:pt idx="2">
                  <c:v>Maybeline</c:v>
                </c:pt>
                <c:pt idx="3">
                  <c:v>Sephora</c:v>
                </c:pt>
                <c:pt idx="4">
                  <c:v>L'Oreal</c:v>
                </c:pt>
                <c:pt idx="5">
                  <c:v>Kiko</c:v>
                </c:pt>
                <c:pt idx="6">
                  <c:v>Bioderma</c:v>
                </c:pt>
                <c:pt idx="7">
                  <c:v>Lancôme</c:v>
                </c:pt>
                <c:pt idx="8">
                  <c:v>Armani / Giorgio Armani</c:v>
                </c:pt>
                <c:pt idx="9">
                  <c:v>Avéne</c:v>
                </c:pt>
                <c:pt idx="10">
                  <c:v>Clarins</c:v>
                </c:pt>
                <c:pt idx="11">
                  <c:v>Douglas</c:v>
                </c:pt>
                <c:pt idx="12">
                  <c:v>Clinique</c:v>
                </c:pt>
                <c:pt idx="13">
                  <c:v>Chanel</c:v>
                </c:pt>
                <c:pt idx="14">
                  <c:v>NYX Professional Makeup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22.2</c:v>
                </c:pt>
                <c:pt idx="1">
                  <c:v>16.3</c:v>
                </c:pt>
                <c:pt idx="2">
                  <c:v>15.6</c:v>
                </c:pt>
                <c:pt idx="3">
                  <c:v>14.1</c:v>
                </c:pt>
                <c:pt idx="4">
                  <c:v>13.3</c:v>
                </c:pt>
                <c:pt idx="5">
                  <c:v>11.9</c:v>
                </c:pt>
                <c:pt idx="6">
                  <c:v>11.1</c:v>
                </c:pt>
                <c:pt idx="7">
                  <c:v>11.1</c:v>
                </c:pt>
                <c:pt idx="8">
                  <c:v>8.1</c:v>
                </c:pt>
                <c:pt idx="9">
                  <c:v>7.4</c:v>
                </c:pt>
                <c:pt idx="10">
                  <c:v>6.7</c:v>
                </c:pt>
                <c:pt idx="11">
                  <c:v>6.7</c:v>
                </c:pt>
                <c:pt idx="12">
                  <c:v>5.9</c:v>
                </c:pt>
                <c:pt idx="13">
                  <c:v>5.9</c:v>
                </c:pt>
                <c:pt idx="14">
                  <c:v>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Boticário</c:v>
                </c:pt>
                <c:pt idx="1">
                  <c:v>Avon</c:v>
                </c:pt>
                <c:pt idx="2">
                  <c:v>Maybeline</c:v>
                </c:pt>
                <c:pt idx="3">
                  <c:v>Sephora</c:v>
                </c:pt>
                <c:pt idx="4">
                  <c:v>L'Oreal</c:v>
                </c:pt>
                <c:pt idx="5">
                  <c:v>Kiko</c:v>
                </c:pt>
                <c:pt idx="6">
                  <c:v>Bioderma</c:v>
                </c:pt>
                <c:pt idx="7">
                  <c:v>Lancôme</c:v>
                </c:pt>
                <c:pt idx="8">
                  <c:v>Armani / Giorgio Armani</c:v>
                </c:pt>
                <c:pt idx="9">
                  <c:v>Avéne</c:v>
                </c:pt>
                <c:pt idx="10">
                  <c:v>Clarins</c:v>
                </c:pt>
                <c:pt idx="11">
                  <c:v>Douglas</c:v>
                </c:pt>
                <c:pt idx="12">
                  <c:v>Clinique</c:v>
                </c:pt>
                <c:pt idx="13">
                  <c:v>Chanel</c:v>
                </c:pt>
                <c:pt idx="14">
                  <c:v>NYX Professional Makeup</c:v>
                </c:pt>
              </c:strCache>
            </c:strRef>
          </c:cat>
          <c:val>
            <c:numRef>
              <c:f>Sheet1!$C$2:$C$16</c:f>
              <c:numCache>
                <c:formatCode>0</c:formatCode>
                <c:ptCount val="15"/>
                <c:pt idx="0">
                  <c:v>11.9</c:v>
                </c:pt>
                <c:pt idx="1">
                  <c:v>9.6</c:v>
                </c:pt>
                <c:pt idx="2">
                  <c:v>6.7</c:v>
                </c:pt>
                <c:pt idx="3">
                  <c:v>5.2</c:v>
                </c:pt>
                <c:pt idx="4">
                  <c:v>5.2</c:v>
                </c:pt>
                <c:pt idx="5">
                  <c:v>6.7</c:v>
                </c:pt>
                <c:pt idx="6">
                  <c:v>5.2</c:v>
                </c:pt>
                <c:pt idx="7">
                  <c:v>3.7</c:v>
                </c:pt>
                <c:pt idx="8">
                  <c:v>6.7</c:v>
                </c:pt>
                <c:pt idx="9">
                  <c:v>4.4000000000000004</c:v>
                </c:pt>
                <c:pt idx="10">
                  <c:v>1.5</c:v>
                </c:pt>
                <c:pt idx="11">
                  <c:v>1.5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8570240"/>
        <c:axId val="426265216"/>
      </c:barChart>
      <c:catAx>
        <c:axId val="39857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6265216"/>
        <c:crosses val="autoZero"/>
        <c:auto val="1"/>
        <c:lblAlgn val="ctr"/>
        <c:lblOffset val="100"/>
        <c:noMultiLvlLbl val="0"/>
      </c:catAx>
      <c:valAx>
        <c:axId val="42626521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9857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Maybeline</c:v>
                </c:pt>
                <c:pt idx="1">
                  <c:v>L'Oreal</c:v>
                </c:pt>
                <c:pt idx="2">
                  <c:v>Clarins</c:v>
                </c:pt>
                <c:pt idx="3">
                  <c:v>Makeup Revolution</c:v>
                </c:pt>
                <c:pt idx="4">
                  <c:v>Avon</c:v>
                </c:pt>
                <c:pt idx="5">
                  <c:v>NYX Professional Makeup</c:v>
                </c:pt>
                <c:pt idx="6">
                  <c:v>Revlon</c:v>
                </c:pt>
                <c:pt idx="7">
                  <c:v>Vichy</c:v>
                </c:pt>
                <c:pt idx="8">
                  <c:v>Clinique</c:v>
                </c:pt>
                <c:pt idx="9">
                  <c:v>Carolina Herrera</c:v>
                </c:pt>
                <c:pt idx="10">
                  <c:v>Chanel</c:v>
                </c:pt>
                <c:pt idx="11">
                  <c:v>Elizabetht Arden</c:v>
                </c:pt>
                <c:pt idx="12">
                  <c:v>Notino</c:v>
                </c:pt>
                <c:pt idx="13">
                  <c:v>Uriage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23.8</c:v>
                </c:pt>
                <c:pt idx="1">
                  <c:v>19</c:v>
                </c:pt>
                <c:pt idx="2">
                  <c:v>14.3</c:v>
                </c:pt>
                <c:pt idx="3">
                  <c:v>14.3</c:v>
                </c:pt>
                <c:pt idx="4">
                  <c:v>9.5</c:v>
                </c:pt>
                <c:pt idx="5">
                  <c:v>9.5</c:v>
                </c:pt>
                <c:pt idx="6">
                  <c:v>9.5</c:v>
                </c:pt>
                <c:pt idx="7">
                  <c:v>9.5</c:v>
                </c:pt>
                <c:pt idx="8">
                  <c:v>4.8</c:v>
                </c:pt>
                <c:pt idx="9">
                  <c:v>4.8</c:v>
                </c:pt>
                <c:pt idx="10">
                  <c:v>4.8</c:v>
                </c:pt>
                <c:pt idx="11">
                  <c:v>4.8</c:v>
                </c:pt>
                <c:pt idx="12">
                  <c:v>4.8</c:v>
                </c:pt>
                <c:pt idx="13">
                  <c:v>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Maybeline</c:v>
                </c:pt>
                <c:pt idx="1">
                  <c:v>L'Oreal</c:v>
                </c:pt>
                <c:pt idx="2">
                  <c:v>Clarins</c:v>
                </c:pt>
                <c:pt idx="3">
                  <c:v>Makeup Revolution</c:v>
                </c:pt>
                <c:pt idx="4">
                  <c:v>Avon</c:v>
                </c:pt>
                <c:pt idx="5">
                  <c:v>NYX Professional Makeup</c:v>
                </c:pt>
                <c:pt idx="6">
                  <c:v>Revlon</c:v>
                </c:pt>
                <c:pt idx="7">
                  <c:v>Vichy</c:v>
                </c:pt>
                <c:pt idx="8">
                  <c:v>Clinique</c:v>
                </c:pt>
                <c:pt idx="9">
                  <c:v>Carolina Herrera</c:v>
                </c:pt>
                <c:pt idx="10">
                  <c:v>Chanel</c:v>
                </c:pt>
                <c:pt idx="11">
                  <c:v>Elizabetht Arden</c:v>
                </c:pt>
                <c:pt idx="12">
                  <c:v>Notino</c:v>
                </c:pt>
                <c:pt idx="13">
                  <c:v>Uriage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9.5</c:v>
                </c:pt>
                <c:pt idx="1">
                  <c:v>9.5</c:v>
                </c:pt>
                <c:pt idx="2">
                  <c:v>9.5</c:v>
                </c:pt>
                <c:pt idx="3">
                  <c:v>9.5</c:v>
                </c:pt>
                <c:pt idx="4">
                  <c:v>9.5</c:v>
                </c:pt>
                <c:pt idx="7">
                  <c:v>9.5</c:v>
                </c:pt>
                <c:pt idx="8">
                  <c:v>4.8</c:v>
                </c:pt>
                <c:pt idx="9">
                  <c:v>4.8</c:v>
                </c:pt>
                <c:pt idx="10">
                  <c:v>4.8</c:v>
                </c:pt>
                <c:pt idx="11">
                  <c:v>4.8</c:v>
                </c:pt>
                <c:pt idx="12">
                  <c:v>4.8</c:v>
                </c:pt>
                <c:pt idx="13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84771200"/>
        <c:axId val="384772736"/>
      </c:barChart>
      <c:catAx>
        <c:axId val="3847712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84772736"/>
        <c:crosses val="autoZero"/>
        <c:auto val="1"/>
        <c:lblAlgn val="ctr"/>
        <c:lblOffset val="100"/>
        <c:noMultiLvlLbl val="0"/>
      </c:catAx>
      <c:valAx>
        <c:axId val="38477273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477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494398581563499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Notino</c:v>
                </c:pt>
                <c:pt idx="1">
                  <c:v>Perfumes Club</c:v>
                </c:pt>
                <c:pt idx="2">
                  <c:v>El Corte Inglés</c:v>
                </c:pt>
                <c:pt idx="3">
                  <c:v>Mass Perfumarias</c:v>
                </c:pt>
                <c:pt idx="4">
                  <c:v>Perfumaniacos</c:v>
                </c:pt>
                <c:pt idx="5">
                  <c:v>Red Perfumes</c:v>
                </c:pt>
                <c:pt idx="6">
                  <c:v>Showroomprive</c:v>
                </c:pt>
                <c:pt idx="7">
                  <c:v>Perfumaria.com</c:v>
                </c:pt>
                <c:pt idx="8">
                  <c:v>Perfumes and Beauty</c:v>
                </c:pt>
                <c:pt idx="9">
                  <c:v>Others</c:v>
                </c:pt>
                <c:pt idx="10">
                  <c:v>DK/DA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19</c:v>
                </c:pt>
                <c:pt idx="1">
                  <c:v>10.9</c:v>
                </c:pt>
                <c:pt idx="2">
                  <c:v>6</c:v>
                </c:pt>
                <c:pt idx="3">
                  <c:v>4.3</c:v>
                </c:pt>
                <c:pt idx="4">
                  <c:v>3.8</c:v>
                </c:pt>
                <c:pt idx="5">
                  <c:v>3.3</c:v>
                </c:pt>
                <c:pt idx="6">
                  <c:v>2.7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46.2</c:v>
                </c:pt>
                <c:pt idx="10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1212160"/>
        <c:axId val="101215616"/>
      </c:barChart>
      <c:catAx>
        <c:axId val="1012121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01215616"/>
        <c:crosses val="autoZero"/>
        <c:auto val="1"/>
        <c:lblAlgn val="ctr"/>
        <c:lblOffset val="100"/>
        <c:noMultiLvlLbl val="0"/>
      </c:catAx>
      <c:valAx>
        <c:axId val="10121561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0121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7836131939255"/>
          <c:y val="1.9681028349095964E-2"/>
          <c:w val="0.58081400722087295"/>
          <c:h val="0.94889072608953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4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  <c:pt idx="12">
                  <c:v>Others - online</c:v>
                </c:pt>
                <c:pt idx="13">
                  <c:v>Does not buy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4"/>
                <c:pt idx="0">
                  <c:v>8.9</c:v>
                </c:pt>
                <c:pt idx="1">
                  <c:v>3.5</c:v>
                </c:pt>
                <c:pt idx="2">
                  <c:v>1</c:v>
                </c:pt>
                <c:pt idx="3">
                  <c:v>0.7</c:v>
                </c:pt>
                <c:pt idx="4">
                  <c:v>6.1</c:v>
                </c:pt>
                <c:pt idx="5">
                  <c:v>1.5</c:v>
                </c:pt>
                <c:pt idx="6">
                  <c:v>3.2</c:v>
                </c:pt>
                <c:pt idx="7">
                  <c:v>1.4</c:v>
                </c:pt>
                <c:pt idx="8">
                  <c:v>2.6</c:v>
                </c:pt>
                <c:pt idx="9">
                  <c:v>5.8</c:v>
                </c:pt>
                <c:pt idx="10">
                  <c:v>0.7</c:v>
                </c:pt>
                <c:pt idx="11">
                  <c:v>2.6</c:v>
                </c:pt>
                <c:pt idx="12">
                  <c:v>0.8</c:v>
                </c:pt>
                <c:pt idx="13">
                  <c:v>72.5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 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8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4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  <c:pt idx="12">
                  <c:v>Others - online</c:v>
                </c:pt>
                <c:pt idx="13">
                  <c:v>Does not buy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4"/>
                <c:pt idx="0">
                  <c:v>7.8</c:v>
                </c:pt>
                <c:pt idx="1">
                  <c:v>2.8</c:v>
                </c:pt>
                <c:pt idx="2">
                  <c:v>0.9</c:v>
                </c:pt>
                <c:pt idx="3">
                  <c:v>0.6</c:v>
                </c:pt>
                <c:pt idx="4">
                  <c:v>4.3</c:v>
                </c:pt>
                <c:pt idx="5">
                  <c:v>1</c:v>
                </c:pt>
                <c:pt idx="6">
                  <c:v>2.9</c:v>
                </c:pt>
                <c:pt idx="7">
                  <c:v>1.1000000000000001</c:v>
                </c:pt>
                <c:pt idx="8">
                  <c:v>2.5</c:v>
                </c:pt>
                <c:pt idx="9">
                  <c:v>4.9000000000000004</c:v>
                </c:pt>
                <c:pt idx="10">
                  <c:v>0.5</c:v>
                </c:pt>
                <c:pt idx="11">
                  <c:v>2.4</c:v>
                </c:pt>
                <c:pt idx="12">
                  <c:v>0.8</c:v>
                </c:pt>
                <c:pt idx="13">
                  <c:v>74.900000000000006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4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  <c:pt idx="12">
                  <c:v>Others - online</c:v>
                </c:pt>
                <c:pt idx="13">
                  <c:v>Does not buy</c:v>
                </c:pt>
              </c:strCache>
            </c:strRef>
          </c:cat>
          <c:val>
            <c:numRef>
              <c:f>Sheet1!$D$2:$D$17</c:f>
              <c:numCache>
                <c:formatCode>0</c:formatCode>
                <c:ptCount val="14"/>
                <c:pt idx="0">
                  <c:v>6.6</c:v>
                </c:pt>
                <c:pt idx="1">
                  <c:v>2.7</c:v>
                </c:pt>
                <c:pt idx="2">
                  <c:v>0.5</c:v>
                </c:pt>
                <c:pt idx="3">
                  <c:v>0.3</c:v>
                </c:pt>
                <c:pt idx="4">
                  <c:v>3.7</c:v>
                </c:pt>
                <c:pt idx="5">
                  <c:v>0.9</c:v>
                </c:pt>
                <c:pt idx="6">
                  <c:v>2</c:v>
                </c:pt>
                <c:pt idx="7">
                  <c:v>1</c:v>
                </c:pt>
                <c:pt idx="8">
                  <c:v>0.9</c:v>
                </c:pt>
                <c:pt idx="9">
                  <c:v>3</c:v>
                </c:pt>
                <c:pt idx="10">
                  <c:v>0.3</c:v>
                </c:pt>
                <c:pt idx="11">
                  <c:v>0.9</c:v>
                </c:pt>
                <c:pt idx="12">
                  <c:v>0.1</c:v>
                </c:pt>
                <c:pt idx="13">
                  <c:v>82.3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3448064"/>
        <c:axId val="82046336"/>
      </c:barChart>
      <c:catAx>
        <c:axId val="73448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82046336"/>
        <c:crosses val="autoZero"/>
        <c:auto val="1"/>
        <c:lblAlgn val="ctr"/>
        <c:lblOffset val="100"/>
        <c:noMultiLvlLbl val="0"/>
      </c:catAx>
      <c:valAx>
        <c:axId val="8204633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73448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83876363382934"/>
          <c:y val="0.72510353459544685"/>
          <c:w val="0.16154013978131329"/>
          <c:h val="0.18980603809978561"/>
        </c:manualLayout>
      </c:layout>
      <c:overlay val="1"/>
      <c:txPr>
        <a:bodyPr/>
        <a:lstStyle/>
        <a:p>
          <a:pPr>
            <a:defRPr sz="9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0390894877839"/>
          <c:y val="4.6438311174580124E-2"/>
          <c:w val="0.80202359410107638"/>
          <c:h val="0.729592159513140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often (0,5)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Catalogue</c:v>
                </c:pt>
                <c:pt idx="5">
                  <c:v>Health areas - physical store</c:v>
                </c:pt>
                <c:pt idx="6">
                  <c:v>Hyper/Super - physical store</c:v>
                </c:pt>
                <c:pt idx="7">
                  <c:v>Others -physical store</c:v>
                </c:pt>
              </c:strCache>
            </c:strRef>
          </c:cat>
          <c:val>
            <c:numRef>
              <c:f>Sheet1!$B$2:$P$2</c:f>
              <c:numCache>
                <c:formatCode>0</c:formatCode>
                <c:ptCount val="8"/>
                <c:pt idx="0">
                  <c:v>7.9</c:v>
                </c:pt>
                <c:pt idx="1">
                  <c:v>8.6</c:v>
                </c:pt>
                <c:pt idx="2">
                  <c:v>0</c:v>
                </c:pt>
                <c:pt idx="3">
                  <c:v>6.6</c:v>
                </c:pt>
                <c:pt idx="4">
                  <c:v>9.4</c:v>
                </c:pt>
                <c:pt idx="5">
                  <c:v>19.2</c:v>
                </c:pt>
                <c:pt idx="6">
                  <c:v>13.8</c:v>
                </c:pt>
                <c:pt idx="7">
                  <c:v>26.9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year (1)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Catalogue</c:v>
                </c:pt>
                <c:pt idx="5">
                  <c:v>Health areas - physical store</c:v>
                </c:pt>
                <c:pt idx="6">
                  <c:v>Hyper/Super - physical store</c:v>
                </c:pt>
                <c:pt idx="7">
                  <c:v>Others -physical store</c:v>
                </c:pt>
              </c:strCache>
            </c:strRef>
          </c:cat>
          <c:val>
            <c:numRef>
              <c:f>Sheet1!$B$3:$P$3</c:f>
              <c:numCache>
                <c:formatCode>0</c:formatCode>
                <c:ptCount val="8"/>
                <c:pt idx="0">
                  <c:v>21.3</c:v>
                </c:pt>
                <c:pt idx="1">
                  <c:v>8.6</c:v>
                </c:pt>
                <c:pt idx="2">
                  <c:v>0</c:v>
                </c:pt>
                <c:pt idx="3">
                  <c:v>21.3</c:v>
                </c:pt>
                <c:pt idx="4">
                  <c:v>15.6</c:v>
                </c:pt>
                <c:pt idx="5">
                  <c:v>26.9</c:v>
                </c:pt>
                <c:pt idx="6">
                  <c:v>31</c:v>
                </c:pt>
                <c:pt idx="7">
                  <c:v>11.5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Every 6 months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Catalogue</c:v>
                </c:pt>
                <c:pt idx="5">
                  <c:v>Health areas - physical store</c:v>
                </c:pt>
                <c:pt idx="6">
                  <c:v>Hyper/Super - physical store</c:v>
                </c:pt>
                <c:pt idx="7">
                  <c:v>Others -physical store</c:v>
                </c:pt>
              </c:strCache>
            </c:strRef>
          </c:cat>
          <c:val>
            <c:numRef>
              <c:f>Sheet1!$B$4:$P$4</c:f>
              <c:numCache>
                <c:formatCode>0</c:formatCode>
                <c:ptCount val="8"/>
                <c:pt idx="0">
                  <c:v>19.100000000000001</c:v>
                </c:pt>
                <c:pt idx="1">
                  <c:v>22.9</c:v>
                </c:pt>
                <c:pt idx="2">
                  <c:v>10</c:v>
                </c:pt>
                <c:pt idx="3">
                  <c:v>27.9</c:v>
                </c:pt>
                <c:pt idx="4">
                  <c:v>40.6</c:v>
                </c:pt>
                <c:pt idx="5">
                  <c:v>15.4</c:v>
                </c:pt>
                <c:pt idx="6">
                  <c:v>22.4</c:v>
                </c:pt>
                <c:pt idx="7">
                  <c:v>38.5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Every 3 months (4)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Catalogue</c:v>
                </c:pt>
                <c:pt idx="5">
                  <c:v>Health areas - physical store</c:v>
                </c:pt>
                <c:pt idx="6">
                  <c:v>Hyper/Super - physical store</c:v>
                </c:pt>
                <c:pt idx="7">
                  <c:v>Others -physical store</c:v>
                </c:pt>
              </c:strCache>
            </c:strRef>
          </c:cat>
          <c:val>
            <c:numRef>
              <c:f>Sheet1!$B$5:$P$5</c:f>
              <c:numCache>
                <c:formatCode>0</c:formatCode>
                <c:ptCount val="8"/>
                <c:pt idx="0">
                  <c:v>30.3</c:v>
                </c:pt>
                <c:pt idx="1">
                  <c:v>34.299999999999997</c:v>
                </c:pt>
                <c:pt idx="2">
                  <c:v>70</c:v>
                </c:pt>
                <c:pt idx="3">
                  <c:v>27.9</c:v>
                </c:pt>
                <c:pt idx="4">
                  <c:v>21.9</c:v>
                </c:pt>
                <c:pt idx="5">
                  <c:v>34.6</c:v>
                </c:pt>
                <c:pt idx="6">
                  <c:v>20.7</c:v>
                </c:pt>
                <c:pt idx="7">
                  <c:v>3.8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Once a month (12)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Catalogue</c:v>
                </c:pt>
                <c:pt idx="5">
                  <c:v>Health areas - physical store</c:v>
                </c:pt>
                <c:pt idx="6">
                  <c:v>Hyper/Super - physical store</c:v>
                </c:pt>
                <c:pt idx="7">
                  <c:v>Others -physical store</c:v>
                </c:pt>
              </c:strCache>
            </c:strRef>
          </c:cat>
          <c:val>
            <c:numRef>
              <c:f>Sheet1!$B$6:$P$6</c:f>
              <c:numCache>
                <c:formatCode>0</c:formatCode>
                <c:ptCount val="8"/>
                <c:pt idx="0">
                  <c:v>7.9</c:v>
                </c:pt>
                <c:pt idx="1">
                  <c:v>14.3</c:v>
                </c:pt>
                <c:pt idx="2">
                  <c:v>10</c:v>
                </c:pt>
                <c:pt idx="3">
                  <c:v>11.5</c:v>
                </c:pt>
                <c:pt idx="4">
                  <c:v>9.4</c:v>
                </c:pt>
                <c:pt idx="5">
                  <c:v>3.8</c:v>
                </c:pt>
                <c:pt idx="6">
                  <c:v>6.9</c:v>
                </c:pt>
                <c:pt idx="7">
                  <c:v>11.5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More than once a month (18)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Catalogue</c:v>
                </c:pt>
                <c:pt idx="5">
                  <c:v>Health areas - physical store</c:v>
                </c:pt>
                <c:pt idx="6">
                  <c:v>Hyper/Super - physical store</c:v>
                </c:pt>
                <c:pt idx="7">
                  <c:v>Others -physical store</c:v>
                </c:pt>
              </c:strCache>
            </c:strRef>
          </c:cat>
          <c:val>
            <c:numRef>
              <c:f>Sheet1!$B$7:$P$7</c:f>
              <c:numCache>
                <c:formatCode>0</c:formatCode>
                <c:ptCount val="8"/>
                <c:pt idx="0">
                  <c:v>13.5</c:v>
                </c:pt>
                <c:pt idx="1">
                  <c:v>11.4</c:v>
                </c:pt>
                <c:pt idx="2">
                  <c:v>10</c:v>
                </c:pt>
                <c:pt idx="3">
                  <c:v>4.9000000000000004</c:v>
                </c:pt>
                <c:pt idx="4">
                  <c:v>3.1</c:v>
                </c:pt>
                <c:pt idx="5">
                  <c:v>0</c:v>
                </c:pt>
                <c:pt idx="6">
                  <c:v>5.2</c:v>
                </c:pt>
                <c:pt idx="7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09205760"/>
        <c:axId val="409304064"/>
      </c:barChart>
      <c:catAx>
        <c:axId val="409205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09304064"/>
        <c:crosses val="autoZero"/>
        <c:auto val="1"/>
        <c:lblAlgn val="ctr"/>
        <c:lblOffset val="100"/>
        <c:noMultiLvlLbl val="0"/>
      </c:catAx>
      <c:valAx>
        <c:axId val="40930406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092057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5.8199341487309493E-2"/>
          <c:w val="0.14466835375127704"/>
          <c:h val="0.81875667013429476"/>
        </c:manualLayout>
      </c:layout>
      <c:overlay val="0"/>
      <c:txPr>
        <a:bodyPr/>
        <a:lstStyle/>
        <a:p>
          <a:pPr>
            <a:defRPr sz="9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8051607635285"/>
          <c:y val="3.5059724546734949E-2"/>
          <c:w val="0.85289507127934283"/>
          <c:h val="0.63145134411588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Spent (in €)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Catalogue</c:v>
                </c:pt>
                <c:pt idx="5">
                  <c:v>Health areas - physical store</c:v>
                </c:pt>
                <c:pt idx="6">
                  <c:v>Hyper/Super - physical store</c:v>
                </c:pt>
                <c:pt idx="7">
                  <c:v>Others -physical store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8"/>
                <c:pt idx="0">
                  <c:v>17.61</c:v>
                </c:pt>
                <c:pt idx="1">
                  <c:v>19.72</c:v>
                </c:pt>
                <c:pt idx="2">
                  <c:v>16.100000000000001</c:v>
                </c:pt>
                <c:pt idx="3">
                  <c:v>13.1</c:v>
                </c:pt>
                <c:pt idx="4">
                  <c:v>12.44</c:v>
                </c:pt>
                <c:pt idx="5">
                  <c:v>9.7100000000000009</c:v>
                </c:pt>
                <c:pt idx="6">
                  <c:v>15.09</c:v>
                </c:pt>
                <c:pt idx="7">
                  <c:v>8.0399999999999991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49480448"/>
        <c:axId val="349481984"/>
      </c:barChart>
      <c:catAx>
        <c:axId val="349480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49481984"/>
        <c:crosses val="autoZero"/>
        <c:auto val="1"/>
        <c:lblAlgn val="ctr"/>
        <c:lblOffset val="100"/>
        <c:noMultiLvlLbl val="0"/>
      </c:catAx>
      <c:valAx>
        <c:axId val="34948198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4948044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2231898068673373"/>
          <c:w val="9.7315596664901971E-2"/>
          <c:h val="0.16419546573678195"/>
        </c:manualLayout>
      </c:layout>
      <c:overlay val="0"/>
      <c:txPr>
        <a:bodyPr/>
        <a:lstStyle/>
        <a:p>
          <a:pPr>
            <a:defRPr sz="900" b="1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79092435722614"/>
          <c:y val="4.6438311174580124E-2"/>
          <c:w val="0.29941163409213672"/>
          <c:h val="0.7846951027360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Spent 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Spent the same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65.400000000000006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Spent Less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50830592"/>
        <c:axId val="350832128"/>
      </c:barChart>
      <c:catAx>
        <c:axId val="3508305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50832128"/>
        <c:crosses val="autoZero"/>
        <c:auto val="1"/>
        <c:lblAlgn val="ctr"/>
        <c:lblOffset val="100"/>
        <c:noMultiLvlLbl val="0"/>
      </c:catAx>
      <c:valAx>
        <c:axId val="35083212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508305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11502773002088895"/>
          <c:w val="0.18399319753232865"/>
          <c:h val="0.69395457621800016"/>
        </c:manualLayout>
      </c:layout>
      <c:overlay val="0"/>
      <c:txPr>
        <a:bodyPr/>
        <a:lstStyle/>
        <a:p>
          <a:pPr>
            <a:defRPr sz="10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3705072196274"/>
          <c:y val="2.8778368060114533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Lower prices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Personalized service</c:v>
                </c:pt>
                <c:pt idx="8">
                  <c:v>Proximity home/work</c:v>
                </c:pt>
                <c:pt idx="9">
                  <c:v>Has complementar services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19.7</c:v>
                </c:pt>
                <c:pt idx="1">
                  <c:v>15.6</c:v>
                </c:pt>
                <c:pt idx="2">
                  <c:v>10.7</c:v>
                </c:pt>
                <c:pt idx="3">
                  <c:v>9</c:v>
                </c:pt>
                <c:pt idx="4">
                  <c:v>9</c:v>
                </c:pt>
                <c:pt idx="5">
                  <c:v>9.8000000000000007</c:v>
                </c:pt>
                <c:pt idx="6">
                  <c:v>6.6</c:v>
                </c:pt>
                <c:pt idx="7">
                  <c:v>6.6</c:v>
                </c:pt>
                <c:pt idx="8">
                  <c:v>5.7</c:v>
                </c:pt>
                <c:pt idx="9">
                  <c:v>1.6</c:v>
                </c:pt>
                <c:pt idx="10">
                  <c:v>4.0999999999999996</c:v>
                </c:pt>
                <c:pt idx="12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Lower prices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Personalized service</c:v>
                </c:pt>
                <c:pt idx="8">
                  <c:v>Proximity home/work</c:v>
                </c:pt>
                <c:pt idx="9">
                  <c:v>Has complementar services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19.7</c:v>
                </c:pt>
                <c:pt idx="1">
                  <c:v>18.899999999999999</c:v>
                </c:pt>
                <c:pt idx="2">
                  <c:v>11.5</c:v>
                </c:pt>
                <c:pt idx="3">
                  <c:v>11.5</c:v>
                </c:pt>
                <c:pt idx="4">
                  <c:v>10.7</c:v>
                </c:pt>
                <c:pt idx="5">
                  <c:v>10.7</c:v>
                </c:pt>
                <c:pt idx="6">
                  <c:v>9.8000000000000007</c:v>
                </c:pt>
                <c:pt idx="7">
                  <c:v>9</c:v>
                </c:pt>
                <c:pt idx="8">
                  <c:v>5.7</c:v>
                </c:pt>
                <c:pt idx="9">
                  <c:v>4.9000000000000004</c:v>
                </c:pt>
                <c:pt idx="10">
                  <c:v>4.9000000000000004</c:v>
                </c:pt>
                <c:pt idx="12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24975488"/>
        <c:axId val="226210560"/>
      </c:barChart>
      <c:catAx>
        <c:axId val="2249754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26210560"/>
        <c:crosses val="autoZero"/>
        <c:auto val="1"/>
        <c:lblAlgn val="ctr"/>
        <c:lblOffset val="100"/>
        <c:noMultiLvlLbl val="0"/>
      </c:catAx>
      <c:valAx>
        <c:axId val="2262105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2497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Lower prices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Personalized service</c:v>
                </c:pt>
                <c:pt idx="8">
                  <c:v>Proximity home/work</c:v>
                </c:pt>
                <c:pt idx="9">
                  <c:v>Has complementar services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9.4</c:v>
                </c:pt>
                <c:pt idx="1">
                  <c:v>12.5</c:v>
                </c:pt>
                <c:pt idx="2">
                  <c:v>34.4</c:v>
                </c:pt>
                <c:pt idx="3">
                  <c:v>0</c:v>
                </c:pt>
                <c:pt idx="4">
                  <c:v>9.4</c:v>
                </c:pt>
                <c:pt idx="5">
                  <c:v>0</c:v>
                </c:pt>
                <c:pt idx="6">
                  <c:v>15.6</c:v>
                </c:pt>
                <c:pt idx="10">
                  <c:v>9.4</c:v>
                </c:pt>
                <c:pt idx="11">
                  <c:v>9.4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Lower prices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Personalized service</c:v>
                </c:pt>
                <c:pt idx="8">
                  <c:v>Proximity home/work</c:v>
                </c:pt>
                <c:pt idx="9">
                  <c:v>Has complementar services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18.8</c:v>
                </c:pt>
                <c:pt idx="1">
                  <c:v>40.6</c:v>
                </c:pt>
                <c:pt idx="2">
                  <c:v>62.5</c:v>
                </c:pt>
                <c:pt idx="3">
                  <c:v>25</c:v>
                </c:pt>
                <c:pt idx="4">
                  <c:v>43.8</c:v>
                </c:pt>
                <c:pt idx="5">
                  <c:v>0</c:v>
                </c:pt>
                <c:pt idx="6">
                  <c:v>28.1</c:v>
                </c:pt>
                <c:pt idx="7">
                  <c:v>3.1</c:v>
                </c:pt>
                <c:pt idx="9">
                  <c:v>6.3</c:v>
                </c:pt>
                <c:pt idx="10">
                  <c:v>28.1</c:v>
                </c:pt>
                <c:pt idx="11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2297984"/>
        <c:axId val="232712448"/>
      </c:barChart>
      <c:catAx>
        <c:axId val="2322979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32712448"/>
        <c:crosses val="autoZero"/>
        <c:auto val="1"/>
        <c:lblAlgn val="ctr"/>
        <c:lblOffset val="100"/>
        <c:noMultiLvlLbl val="0"/>
      </c:catAx>
      <c:valAx>
        <c:axId val="23271244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3229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Lower prices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Personalized service</c:v>
                </c:pt>
                <c:pt idx="8">
                  <c:v>Proximity home/work</c:v>
                </c:pt>
                <c:pt idx="9">
                  <c:v>Has complementar services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14.3</c:v>
                </c:pt>
                <c:pt idx="1">
                  <c:v>18.600000000000001</c:v>
                </c:pt>
                <c:pt idx="2">
                  <c:v>7.1</c:v>
                </c:pt>
                <c:pt idx="3">
                  <c:v>14.3</c:v>
                </c:pt>
                <c:pt idx="4">
                  <c:v>18.600000000000001</c:v>
                </c:pt>
                <c:pt idx="5">
                  <c:v>7.1</c:v>
                </c:pt>
                <c:pt idx="6">
                  <c:v>1.4</c:v>
                </c:pt>
                <c:pt idx="7">
                  <c:v>8.6</c:v>
                </c:pt>
                <c:pt idx="8">
                  <c:v>4.3</c:v>
                </c:pt>
                <c:pt idx="9">
                  <c:v>1.4</c:v>
                </c:pt>
                <c:pt idx="1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Lower prices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Personalized service</c:v>
                </c:pt>
                <c:pt idx="8">
                  <c:v>Proximity home/work</c:v>
                </c:pt>
                <c:pt idx="9">
                  <c:v>Has complementar services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28.6</c:v>
                </c:pt>
                <c:pt idx="1">
                  <c:v>51.4</c:v>
                </c:pt>
                <c:pt idx="2">
                  <c:v>24.3</c:v>
                </c:pt>
                <c:pt idx="3">
                  <c:v>37.1</c:v>
                </c:pt>
                <c:pt idx="4">
                  <c:v>35.700000000000003</c:v>
                </c:pt>
                <c:pt idx="5">
                  <c:v>22.9</c:v>
                </c:pt>
                <c:pt idx="6">
                  <c:v>10</c:v>
                </c:pt>
                <c:pt idx="7">
                  <c:v>21.4</c:v>
                </c:pt>
                <c:pt idx="8">
                  <c:v>14.3</c:v>
                </c:pt>
                <c:pt idx="9">
                  <c:v>11.4</c:v>
                </c:pt>
                <c:pt idx="1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3084032"/>
        <c:axId val="233085952"/>
      </c:barChart>
      <c:catAx>
        <c:axId val="2330840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33085952"/>
        <c:crosses val="autoZero"/>
        <c:auto val="1"/>
        <c:lblAlgn val="ctr"/>
        <c:lblOffset val="100"/>
        <c:noMultiLvlLbl val="0"/>
      </c:catAx>
      <c:valAx>
        <c:axId val="23308595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3308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Lower prices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Personalized service</c:v>
                </c:pt>
                <c:pt idx="8">
                  <c:v>Proximity home/work</c:v>
                </c:pt>
                <c:pt idx="9">
                  <c:v>Has complementar services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4.9000000000000004</c:v>
                </c:pt>
                <c:pt idx="1">
                  <c:v>21.3</c:v>
                </c:pt>
                <c:pt idx="2">
                  <c:v>11.5</c:v>
                </c:pt>
                <c:pt idx="3">
                  <c:v>1.6</c:v>
                </c:pt>
                <c:pt idx="4">
                  <c:v>31.1</c:v>
                </c:pt>
                <c:pt idx="5">
                  <c:v>4.9000000000000004</c:v>
                </c:pt>
                <c:pt idx="6">
                  <c:v>3.3</c:v>
                </c:pt>
                <c:pt idx="7">
                  <c:v>1.6</c:v>
                </c:pt>
                <c:pt idx="8">
                  <c:v>8.1999999999999993</c:v>
                </c:pt>
                <c:pt idx="9">
                  <c:v>1.6</c:v>
                </c:pt>
                <c:pt idx="10">
                  <c:v>8.1999999999999993</c:v>
                </c:pt>
                <c:pt idx="12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Lower prices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Personalized service</c:v>
                </c:pt>
                <c:pt idx="8">
                  <c:v>Proximity home/work</c:v>
                </c:pt>
                <c:pt idx="9">
                  <c:v>Has complementar services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13.1</c:v>
                </c:pt>
                <c:pt idx="1">
                  <c:v>50.8</c:v>
                </c:pt>
                <c:pt idx="2">
                  <c:v>55.7</c:v>
                </c:pt>
                <c:pt idx="3">
                  <c:v>11.5</c:v>
                </c:pt>
                <c:pt idx="4">
                  <c:v>63.9</c:v>
                </c:pt>
                <c:pt idx="5">
                  <c:v>13.1</c:v>
                </c:pt>
                <c:pt idx="6">
                  <c:v>31.1</c:v>
                </c:pt>
                <c:pt idx="7">
                  <c:v>1.6</c:v>
                </c:pt>
                <c:pt idx="8">
                  <c:v>18</c:v>
                </c:pt>
                <c:pt idx="9">
                  <c:v>4.9000000000000004</c:v>
                </c:pt>
                <c:pt idx="10">
                  <c:v>24.6</c:v>
                </c:pt>
                <c:pt idx="12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5384192"/>
        <c:axId val="327780224"/>
      </c:barChart>
      <c:catAx>
        <c:axId val="235384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27780224"/>
        <c:crosses val="autoZero"/>
        <c:auto val="1"/>
        <c:lblAlgn val="ctr"/>
        <c:lblOffset val="100"/>
        <c:noMultiLvlLbl val="0"/>
      </c:catAx>
      <c:valAx>
        <c:axId val="3277802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3538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19477777777778"/>
          <c:y val="0.83188891710444868"/>
          <c:w val="0.49064055555555564"/>
          <c:h val="0.16263827828653959"/>
        </c:manualLayout>
      </c:layout>
      <c:overlay val="1"/>
      <c:txPr>
        <a:bodyPr/>
        <a:lstStyle/>
        <a:p>
          <a:pPr>
            <a:defRPr sz="8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Lower prices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Personalized service</c:v>
                </c:pt>
                <c:pt idx="8">
                  <c:v>Proximity home/work</c:v>
                </c:pt>
                <c:pt idx="9">
                  <c:v>Has complementar services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4.8</c:v>
                </c:pt>
                <c:pt idx="1">
                  <c:v>23.8</c:v>
                </c:pt>
                <c:pt idx="2">
                  <c:v>21.4</c:v>
                </c:pt>
                <c:pt idx="3">
                  <c:v>4.8</c:v>
                </c:pt>
                <c:pt idx="4">
                  <c:v>7.1</c:v>
                </c:pt>
                <c:pt idx="5">
                  <c:v>9.5</c:v>
                </c:pt>
                <c:pt idx="6">
                  <c:v>7.1</c:v>
                </c:pt>
                <c:pt idx="8">
                  <c:v>11.9</c:v>
                </c:pt>
                <c:pt idx="9">
                  <c:v>0</c:v>
                </c:pt>
                <c:pt idx="10">
                  <c:v>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Lower prices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Personalized service</c:v>
                </c:pt>
                <c:pt idx="8">
                  <c:v>Proximity home/work</c:v>
                </c:pt>
                <c:pt idx="9">
                  <c:v>Has complementar services</c:v>
                </c:pt>
                <c:pt idx="10">
                  <c:v>Habit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19</c:v>
                </c:pt>
                <c:pt idx="1">
                  <c:v>52.4</c:v>
                </c:pt>
                <c:pt idx="2">
                  <c:v>40.5</c:v>
                </c:pt>
                <c:pt idx="3">
                  <c:v>16.7</c:v>
                </c:pt>
                <c:pt idx="4">
                  <c:v>33.299999999999997</c:v>
                </c:pt>
                <c:pt idx="5">
                  <c:v>16.7</c:v>
                </c:pt>
                <c:pt idx="6">
                  <c:v>23.8</c:v>
                </c:pt>
                <c:pt idx="7">
                  <c:v>11.9</c:v>
                </c:pt>
                <c:pt idx="8">
                  <c:v>26.2</c:v>
                </c:pt>
                <c:pt idx="9">
                  <c:v>9.5</c:v>
                </c:pt>
                <c:pt idx="10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5693312"/>
        <c:axId val="338945920"/>
      </c:barChart>
      <c:catAx>
        <c:axId val="3356933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38945920"/>
        <c:crosses val="autoZero"/>
        <c:auto val="1"/>
        <c:lblAlgn val="ctr"/>
        <c:lblOffset val="100"/>
        <c:noMultiLvlLbl val="0"/>
      </c:catAx>
      <c:valAx>
        <c:axId val="33894592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569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Higher prices </c:v>
                </c:pt>
                <c:pt idx="1">
                  <c:v>Not used to do it</c:v>
                </c:pt>
                <c:pt idx="2">
                  <c:v>Few promotions</c:v>
                </c:pt>
                <c:pt idx="3">
                  <c:v>It is far away</c:v>
                </c:pt>
                <c:pt idx="4">
                  <c:v>Does not have the preferred brands</c:v>
                </c:pt>
                <c:pt idx="5">
                  <c:v>I am used to catalogue</c:v>
                </c:pt>
                <c:pt idx="6">
                  <c:v>More people/confused</c:v>
                </c:pt>
                <c:pt idx="7">
                  <c:v>Does not find products for the propose is loking for</c:v>
                </c:pt>
                <c:pt idx="8">
                  <c:v>Few diversity of products</c:v>
                </c:pt>
                <c:pt idx="9">
                  <c:v>Does not like the service</c:v>
                </c:pt>
                <c:pt idx="10">
                  <c:v>Others</c:v>
                </c:pt>
                <c:pt idx="11">
                  <c:v>Does not know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50.3</c:v>
                </c:pt>
                <c:pt idx="1">
                  <c:v>20.9</c:v>
                </c:pt>
                <c:pt idx="2">
                  <c:v>19</c:v>
                </c:pt>
                <c:pt idx="3">
                  <c:v>8.5</c:v>
                </c:pt>
                <c:pt idx="4">
                  <c:v>5.9</c:v>
                </c:pt>
                <c:pt idx="5">
                  <c:v>5.9</c:v>
                </c:pt>
                <c:pt idx="6">
                  <c:v>5.2</c:v>
                </c:pt>
                <c:pt idx="7">
                  <c:v>5.2</c:v>
                </c:pt>
                <c:pt idx="8">
                  <c:v>4.5999999999999996</c:v>
                </c:pt>
                <c:pt idx="9">
                  <c:v>2</c:v>
                </c:pt>
                <c:pt idx="10">
                  <c:v>0.7</c:v>
                </c:pt>
                <c:pt idx="11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1586944"/>
        <c:axId val="411588480"/>
      </c:barChart>
      <c:catAx>
        <c:axId val="4115869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11588480"/>
        <c:crosses val="autoZero"/>
        <c:auto val="1"/>
        <c:lblAlgn val="ctr"/>
        <c:lblOffset val="100"/>
        <c:noMultiLvlLbl val="0"/>
      </c:catAx>
      <c:valAx>
        <c:axId val="41158848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1158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Hugo Boss</c:v>
                </c:pt>
                <c:pt idx="1">
                  <c:v>Clavin Klein</c:v>
                </c:pt>
                <c:pt idx="2">
                  <c:v>Dolce &amp; Gabbana</c:v>
                </c:pt>
                <c:pt idx="3">
                  <c:v>Carolina Herrera</c:v>
                </c:pt>
                <c:pt idx="4">
                  <c:v>Boticário</c:v>
                </c:pt>
                <c:pt idx="5">
                  <c:v>Dior</c:v>
                </c:pt>
                <c:pt idx="6">
                  <c:v>Channel</c:v>
                </c:pt>
                <c:pt idx="7">
                  <c:v>Yves Saint Laurent</c:v>
                </c:pt>
                <c:pt idx="8">
                  <c:v>Giorgio Armani</c:v>
                </c:pt>
                <c:pt idx="9">
                  <c:v>Tommy Hilfiger</c:v>
                </c:pt>
                <c:pt idx="10">
                  <c:v>Ralph Lauren</c:v>
                </c:pt>
                <c:pt idx="11">
                  <c:v>Lancôme</c:v>
                </c:pt>
                <c:pt idx="12">
                  <c:v>Escada</c:v>
                </c:pt>
                <c:pt idx="13">
                  <c:v>Burberry</c:v>
                </c:pt>
                <c:pt idx="14">
                  <c:v>Gucci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35.799999999999997</c:v>
                </c:pt>
                <c:pt idx="1">
                  <c:v>32.1</c:v>
                </c:pt>
                <c:pt idx="2">
                  <c:v>27.4</c:v>
                </c:pt>
                <c:pt idx="3">
                  <c:v>21.1</c:v>
                </c:pt>
                <c:pt idx="4">
                  <c:v>19.3</c:v>
                </c:pt>
                <c:pt idx="5">
                  <c:v>16.600000000000001</c:v>
                </c:pt>
                <c:pt idx="6">
                  <c:v>16.2</c:v>
                </c:pt>
                <c:pt idx="7">
                  <c:v>14.7</c:v>
                </c:pt>
                <c:pt idx="8">
                  <c:v>14.4</c:v>
                </c:pt>
                <c:pt idx="9">
                  <c:v>12.7</c:v>
                </c:pt>
                <c:pt idx="10">
                  <c:v>9.6</c:v>
                </c:pt>
                <c:pt idx="11">
                  <c:v>9.1</c:v>
                </c:pt>
                <c:pt idx="12">
                  <c:v>8.8000000000000007</c:v>
                </c:pt>
                <c:pt idx="13">
                  <c:v>8.8000000000000007</c:v>
                </c:pt>
                <c:pt idx="14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Hugo Boss</c:v>
                </c:pt>
                <c:pt idx="1">
                  <c:v>Clavin Klein</c:v>
                </c:pt>
                <c:pt idx="2">
                  <c:v>Dolce &amp; Gabbana</c:v>
                </c:pt>
                <c:pt idx="3">
                  <c:v>Carolina Herrera</c:v>
                </c:pt>
                <c:pt idx="4">
                  <c:v>Boticário</c:v>
                </c:pt>
                <c:pt idx="5">
                  <c:v>Dior</c:v>
                </c:pt>
                <c:pt idx="6">
                  <c:v>Channel</c:v>
                </c:pt>
                <c:pt idx="7">
                  <c:v>Yves Saint Laurent</c:v>
                </c:pt>
                <c:pt idx="8">
                  <c:v>Giorgio Armani</c:v>
                </c:pt>
                <c:pt idx="9">
                  <c:v>Tommy Hilfiger</c:v>
                </c:pt>
                <c:pt idx="10">
                  <c:v>Ralph Lauren</c:v>
                </c:pt>
                <c:pt idx="11">
                  <c:v>Lancôme</c:v>
                </c:pt>
                <c:pt idx="12">
                  <c:v>Escada</c:v>
                </c:pt>
                <c:pt idx="13">
                  <c:v>Burberry</c:v>
                </c:pt>
                <c:pt idx="14">
                  <c:v>Gucci</c:v>
                </c:pt>
              </c:strCache>
            </c:strRef>
          </c:cat>
          <c:val>
            <c:numRef>
              <c:f>Sheet1!$C$2:$C$16</c:f>
              <c:numCache>
                <c:formatCode>0</c:formatCode>
                <c:ptCount val="15"/>
                <c:pt idx="0">
                  <c:v>14.4</c:v>
                </c:pt>
                <c:pt idx="1">
                  <c:v>11.3</c:v>
                </c:pt>
                <c:pt idx="2">
                  <c:v>7.8</c:v>
                </c:pt>
                <c:pt idx="3">
                  <c:v>7.4</c:v>
                </c:pt>
                <c:pt idx="4">
                  <c:v>8.4</c:v>
                </c:pt>
                <c:pt idx="5">
                  <c:v>4.2</c:v>
                </c:pt>
                <c:pt idx="6">
                  <c:v>4.5999999999999996</c:v>
                </c:pt>
                <c:pt idx="7">
                  <c:v>3.4</c:v>
                </c:pt>
                <c:pt idx="8">
                  <c:v>3.9</c:v>
                </c:pt>
                <c:pt idx="9">
                  <c:v>2.4</c:v>
                </c:pt>
                <c:pt idx="10">
                  <c:v>1.9</c:v>
                </c:pt>
                <c:pt idx="11">
                  <c:v>3.2</c:v>
                </c:pt>
                <c:pt idx="12">
                  <c:v>2.7</c:v>
                </c:pt>
                <c:pt idx="13">
                  <c:v>2</c:v>
                </c:pt>
                <c:pt idx="14" formatCode="0.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7371648"/>
        <c:axId val="117457664"/>
      </c:barChart>
      <c:catAx>
        <c:axId val="1173716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17457664"/>
        <c:crosses val="autoZero"/>
        <c:auto val="1"/>
        <c:lblAlgn val="ctr"/>
        <c:lblOffset val="100"/>
        <c:noMultiLvlLbl val="0"/>
      </c:catAx>
      <c:valAx>
        <c:axId val="11745766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1737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Perfumes &amp; Companhia</c:v>
                </c:pt>
                <c:pt idx="1">
                  <c:v>Sephora</c:v>
                </c:pt>
                <c:pt idx="2">
                  <c:v>Boticário</c:v>
                </c:pt>
                <c:pt idx="3">
                  <c:v>Douglas</c:v>
                </c:pt>
                <c:pt idx="4">
                  <c:v>Equivalenza</c:v>
                </c:pt>
                <c:pt idx="5">
                  <c:v>Aromas</c:v>
                </c:pt>
                <c:pt idx="6">
                  <c:v>Primor</c:v>
                </c:pt>
                <c:pt idx="7">
                  <c:v>5ª Essência</c:v>
                </c:pt>
                <c:pt idx="8">
                  <c:v>Other</c:v>
                </c:pt>
                <c:pt idx="9">
                  <c:v>Does not remember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35.1</c:v>
                </c:pt>
                <c:pt idx="1">
                  <c:v>31.5</c:v>
                </c:pt>
                <c:pt idx="2">
                  <c:v>30.6</c:v>
                </c:pt>
                <c:pt idx="3">
                  <c:v>18.899999999999999</c:v>
                </c:pt>
                <c:pt idx="4">
                  <c:v>11.7</c:v>
                </c:pt>
                <c:pt idx="5">
                  <c:v>9</c:v>
                </c:pt>
                <c:pt idx="6">
                  <c:v>5.4</c:v>
                </c:pt>
                <c:pt idx="7">
                  <c:v>4.5</c:v>
                </c:pt>
                <c:pt idx="8">
                  <c:v>5.4</c:v>
                </c:pt>
                <c:pt idx="9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84789120"/>
        <c:axId val="397555584"/>
      </c:barChart>
      <c:catAx>
        <c:axId val="3847891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97555584"/>
        <c:crosses val="autoZero"/>
        <c:auto val="1"/>
        <c:lblAlgn val="ctr"/>
        <c:lblOffset val="100"/>
        <c:noMultiLvlLbl val="0"/>
      </c:catAx>
      <c:valAx>
        <c:axId val="39755558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478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494398581563499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Pluricosmética</c:v>
                </c:pt>
                <c:pt idx="1">
                  <c:v>Others</c:v>
                </c:pt>
                <c:pt idx="2">
                  <c:v>DK/DA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28.6</c:v>
                </c:pt>
                <c:pt idx="1">
                  <c:v>71.400000000000006</c:v>
                </c:pt>
                <c:pt idx="2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8512512"/>
        <c:axId val="398515200"/>
      </c:barChart>
      <c:catAx>
        <c:axId val="3985125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98515200"/>
        <c:crosses val="autoZero"/>
        <c:auto val="1"/>
        <c:lblAlgn val="ctr"/>
        <c:lblOffset val="100"/>
        <c:noMultiLvlLbl val="0"/>
      </c:catAx>
      <c:valAx>
        <c:axId val="39851520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9851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Avon</c:v>
                </c:pt>
                <c:pt idx="1">
                  <c:v>Kiko</c:v>
                </c:pt>
                <c:pt idx="2">
                  <c:v>Armani / Giorgio Armani</c:v>
                </c:pt>
                <c:pt idx="3">
                  <c:v>L'Oreal</c:v>
                </c:pt>
                <c:pt idx="4">
                  <c:v>Sephora</c:v>
                </c:pt>
                <c:pt idx="5">
                  <c:v>Andreia</c:v>
                </c:pt>
                <c:pt idx="6">
                  <c:v>Maybeline</c:v>
                </c:pt>
                <c:pt idx="7">
                  <c:v>Cliché</c:v>
                </c:pt>
                <c:pt idx="8">
                  <c:v>Clinique</c:v>
                </c:pt>
                <c:pt idx="9">
                  <c:v>Dior</c:v>
                </c:pt>
                <c:pt idx="10">
                  <c:v>Make B./Boticário</c:v>
                </c:pt>
                <c:pt idx="11">
                  <c:v>Chanel</c:v>
                </c:pt>
                <c:pt idx="12">
                  <c:v>Douglas</c:v>
                </c:pt>
                <c:pt idx="13">
                  <c:v>Burberty</c:v>
                </c:pt>
                <c:pt idx="14">
                  <c:v>Carolina Herrera</c:v>
                </c:pt>
                <c:pt idx="15">
                  <c:v>Lancôme</c:v>
                </c:pt>
                <c:pt idx="16">
                  <c:v>Yves Saint Laurent</c:v>
                </c:pt>
              </c:strCache>
            </c:strRef>
          </c:cat>
          <c:val>
            <c:numRef>
              <c:f>Sheet1!$B$2:$B$18</c:f>
              <c:numCache>
                <c:formatCode>0</c:formatCode>
                <c:ptCount val="17"/>
                <c:pt idx="0">
                  <c:v>19.8</c:v>
                </c:pt>
                <c:pt idx="1">
                  <c:v>14.4</c:v>
                </c:pt>
                <c:pt idx="2">
                  <c:v>12.6</c:v>
                </c:pt>
                <c:pt idx="3">
                  <c:v>12.6</c:v>
                </c:pt>
                <c:pt idx="4">
                  <c:v>12.6</c:v>
                </c:pt>
                <c:pt idx="5">
                  <c:v>9.9</c:v>
                </c:pt>
                <c:pt idx="6">
                  <c:v>9.9</c:v>
                </c:pt>
                <c:pt idx="7">
                  <c:v>9</c:v>
                </c:pt>
                <c:pt idx="8">
                  <c:v>9</c:v>
                </c:pt>
                <c:pt idx="9">
                  <c:v>8.1</c:v>
                </c:pt>
                <c:pt idx="10">
                  <c:v>7.2</c:v>
                </c:pt>
                <c:pt idx="11">
                  <c:v>7.2</c:v>
                </c:pt>
                <c:pt idx="12">
                  <c:v>7.2</c:v>
                </c:pt>
                <c:pt idx="13">
                  <c:v>6.3</c:v>
                </c:pt>
                <c:pt idx="14">
                  <c:v>6.3</c:v>
                </c:pt>
                <c:pt idx="15">
                  <c:v>6.3</c:v>
                </c:pt>
                <c:pt idx="16">
                  <c:v>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Avon</c:v>
                </c:pt>
                <c:pt idx="1">
                  <c:v>Kiko</c:v>
                </c:pt>
                <c:pt idx="2">
                  <c:v>Armani / Giorgio Armani</c:v>
                </c:pt>
                <c:pt idx="3">
                  <c:v>L'Oreal</c:v>
                </c:pt>
                <c:pt idx="4">
                  <c:v>Sephora</c:v>
                </c:pt>
                <c:pt idx="5">
                  <c:v>Andreia</c:v>
                </c:pt>
                <c:pt idx="6">
                  <c:v>Maybeline</c:v>
                </c:pt>
                <c:pt idx="7">
                  <c:v>Cliché</c:v>
                </c:pt>
                <c:pt idx="8">
                  <c:v>Clinique</c:v>
                </c:pt>
                <c:pt idx="9">
                  <c:v>Dior</c:v>
                </c:pt>
                <c:pt idx="10">
                  <c:v>Make B./Boticário</c:v>
                </c:pt>
                <c:pt idx="11">
                  <c:v>Chanel</c:v>
                </c:pt>
                <c:pt idx="12">
                  <c:v>Douglas</c:v>
                </c:pt>
                <c:pt idx="13">
                  <c:v>Burberty</c:v>
                </c:pt>
                <c:pt idx="14">
                  <c:v>Carolina Herrera</c:v>
                </c:pt>
                <c:pt idx="15">
                  <c:v>Lancôme</c:v>
                </c:pt>
                <c:pt idx="16">
                  <c:v>Yves Saint Laurent</c:v>
                </c:pt>
              </c:strCache>
            </c:strRef>
          </c:cat>
          <c:val>
            <c:numRef>
              <c:f>Sheet1!$C$2:$C$18</c:f>
              <c:numCache>
                <c:formatCode>0</c:formatCode>
                <c:ptCount val="17"/>
                <c:pt idx="0">
                  <c:v>11.7</c:v>
                </c:pt>
                <c:pt idx="1">
                  <c:v>9</c:v>
                </c:pt>
                <c:pt idx="2">
                  <c:v>9</c:v>
                </c:pt>
                <c:pt idx="3">
                  <c:v>4.5</c:v>
                </c:pt>
                <c:pt idx="4">
                  <c:v>4.5</c:v>
                </c:pt>
                <c:pt idx="5">
                  <c:v>8.1</c:v>
                </c:pt>
                <c:pt idx="6">
                  <c:v>1.8</c:v>
                </c:pt>
                <c:pt idx="7">
                  <c:v>4.5</c:v>
                </c:pt>
                <c:pt idx="8">
                  <c:v>2.7</c:v>
                </c:pt>
                <c:pt idx="9">
                  <c:v>3.6</c:v>
                </c:pt>
                <c:pt idx="10">
                  <c:v>2.7</c:v>
                </c:pt>
                <c:pt idx="11">
                  <c:v>1.8</c:v>
                </c:pt>
                <c:pt idx="12">
                  <c:v>0.9</c:v>
                </c:pt>
                <c:pt idx="13">
                  <c:v>3.6</c:v>
                </c:pt>
                <c:pt idx="14">
                  <c:v>3.6</c:v>
                </c:pt>
                <c:pt idx="15">
                  <c:v>2.7</c:v>
                </c:pt>
                <c:pt idx="16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8988416"/>
        <c:axId val="398989952"/>
      </c:barChart>
      <c:catAx>
        <c:axId val="398988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98989952"/>
        <c:crosses val="autoZero"/>
        <c:auto val="1"/>
        <c:lblAlgn val="ctr"/>
        <c:lblOffset val="100"/>
        <c:noMultiLvlLbl val="0"/>
      </c:catAx>
      <c:valAx>
        <c:axId val="39898995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9898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Andreia</c:v>
                </c:pt>
                <c:pt idx="1">
                  <c:v>Avon</c:v>
                </c:pt>
                <c:pt idx="2">
                  <c:v>Risque</c:v>
                </c:pt>
                <c:pt idx="3">
                  <c:v>Armani / Giorgio Armani</c:v>
                </c:pt>
                <c:pt idx="4">
                  <c:v>Anny</c:v>
                </c:pt>
                <c:pt idx="5">
                  <c:v>Cliché</c:v>
                </c:pt>
                <c:pt idx="6">
                  <c:v>Chanel</c:v>
                </c:pt>
                <c:pt idx="7">
                  <c:v>L'Oreal</c:v>
                </c:pt>
                <c:pt idx="8">
                  <c:v>Lancôme</c:v>
                </c:pt>
                <c:pt idx="9">
                  <c:v>Maybeline</c:v>
                </c:pt>
                <c:pt idx="10">
                  <c:v>Nails Inc</c:v>
                </c:pt>
                <c:pt idx="11">
                  <c:v>Nivea</c:v>
                </c:pt>
                <c:pt idx="12">
                  <c:v>Oriflame</c:v>
                </c:pt>
                <c:pt idx="13">
                  <c:v>Revlon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64.3</c:v>
                </c:pt>
                <c:pt idx="1">
                  <c:v>21.4</c:v>
                </c:pt>
                <c:pt idx="2">
                  <c:v>21.4</c:v>
                </c:pt>
                <c:pt idx="3">
                  <c:v>14.3</c:v>
                </c:pt>
                <c:pt idx="4">
                  <c:v>14.3</c:v>
                </c:pt>
                <c:pt idx="5">
                  <c:v>14.3</c:v>
                </c:pt>
                <c:pt idx="6">
                  <c:v>14.3</c:v>
                </c:pt>
                <c:pt idx="7">
                  <c:v>14.3</c:v>
                </c:pt>
                <c:pt idx="8">
                  <c:v>14.3</c:v>
                </c:pt>
                <c:pt idx="9">
                  <c:v>14.3</c:v>
                </c:pt>
                <c:pt idx="10">
                  <c:v>14.3</c:v>
                </c:pt>
                <c:pt idx="11">
                  <c:v>14.3</c:v>
                </c:pt>
                <c:pt idx="12">
                  <c:v>14.3</c:v>
                </c:pt>
                <c:pt idx="13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Andreia</c:v>
                </c:pt>
                <c:pt idx="1">
                  <c:v>Avon</c:v>
                </c:pt>
                <c:pt idx="2">
                  <c:v>Risque</c:v>
                </c:pt>
                <c:pt idx="3">
                  <c:v>Armani / Giorgio Armani</c:v>
                </c:pt>
                <c:pt idx="4">
                  <c:v>Anny</c:v>
                </c:pt>
                <c:pt idx="5">
                  <c:v>Cliché</c:v>
                </c:pt>
                <c:pt idx="6">
                  <c:v>Chanel</c:v>
                </c:pt>
                <c:pt idx="7">
                  <c:v>L'Oreal</c:v>
                </c:pt>
                <c:pt idx="8">
                  <c:v>Lancôme</c:v>
                </c:pt>
                <c:pt idx="9">
                  <c:v>Maybeline</c:v>
                </c:pt>
                <c:pt idx="10">
                  <c:v>Nails Inc</c:v>
                </c:pt>
                <c:pt idx="11">
                  <c:v>Nivea</c:v>
                </c:pt>
                <c:pt idx="12">
                  <c:v>Oriflame</c:v>
                </c:pt>
                <c:pt idx="13">
                  <c:v>Revlon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57.1</c:v>
                </c:pt>
                <c:pt idx="1">
                  <c:v>7.1</c:v>
                </c:pt>
                <c:pt idx="2">
                  <c:v>7.1</c:v>
                </c:pt>
                <c:pt idx="3">
                  <c:v>7.1</c:v>
                </c:pt>
                <c:pt idx="7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0015616"/>
        <c:axId val="430017536"/>
      </c:barChart>
      <c:catAx>
        <c:axId val="4300156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30017536"/>
        <c:crosses val="autoZero"/>
        <c:auto val="1"/>
        <c:lblAlgn val="ctr"/>
        <c:lblOffset val="100"/>
        <c:noMultiLvlLbl val="0"/>
      </c:catAx>
      <c:valAx>
        <c:axId val="43001753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3001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7836131939255"/>
          <c:y val="2.3433688527361697E-2"/>
          <c:w val="0.58081400722087295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 online</c:v>
                </c:pt>
                <c:pt idx="12">
                  <c:v>Does not buy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3"/>
                <c:pt idx="0">
                  <c:v>7.7</c:v>
                </c:pt>
                <c:pt idx="1">
                  <c:v>4.0999999999999996</c:v>
                </c:pt>
                <c:pt idx="2">
                  <c:v>0.8</c:v>
                </c:pt>
                <c:pt idx="3">
                  <c:v>1</c:v>
                </c:pt>
                <c:pt idx="4">
                  <c:v>4.5</c:v>
                </c:pt>
                <c:pt idx="5">
                  <c:v>18.600000000000001</c:v>
                </c:pt>
                <c:pt idx="6">
                  <c:v>3.4</c:v>
                </c:pt>
                <c:pt idx="7">
                  <c:v>13.7</c:v>
                </c:pt>
                <c:pt idx="8">
                  <c:v>2.7</c:v>
                </c:pt>
                <c:pt idx="9">
                  <c:v>39.299999999999997</c:v>
                </c:pt>
                <c:pt idx="10">
                  <c:v>2.7</c:v>
                </c:pt>
                <c:pt idx="11">
                  <c:v>0.7</c:v>
                </c:pt>
                <c:pt idx="12">
                  <c:v>25.7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 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8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 online</c:v>
                </c:pt>
                <c:pt idx="12">
                  <c:v>Does not buy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3"/>
                <c:pt idx="0">
                  <c:v>7.6</c:v>
                </c:pt>
                <c:pt idx="1">
                  <c:v>3.4</c:v>
                </c:pt>
                <c:pt idx="2">
                  <c:v>0.8</c:v>
                </c:pt>
                <c:pt idx="3">
                  <c:v>0.9</c:v>
                </c:pt>
                <c:pt idx="4">
                  <c:v>4</c:v>
                </c:pt>
                <c:pt idx="5">
                  <c:v>17.2</c:v>
                </c:pt>
                <c:pt idx="6">
                  <c:v>2.9</c:v>
                </c:pt>
                <c:pt idx="7">
                  <c:v>12.8</c:v>
                </c:pt>
                <c:pt idx="8">
                  <c:v>2.4</c:v>
                </c:pt>
                <c:pt idx="9">
                  <c:v>38.200000000000003</c:v>
                </c:pt>
                <c:pt idx="10">
                  <c:v>2.2999999999999998</c:v>
                </c:pt>
                <c:pt idx="11">
                  <c:v>0.7</c:v>
                </c:pt>
                <c:pt idx="12">
                  <c:v>26.5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 online</c:v>
                </c:pt>
                <c:pt idx="12">
                  <c:v>Does not buy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3"/>
                <c:pt idx="0">
                  <c:v>5.2</c:v>
                </c:pt>
                <c:pt idx="1">
                  <c:v>3.4</c:v>
                </c:pt>
                <c:pt idx="2">
                  <c:v>0.4</c:v>
                </c:pt>
                <c:pt idx="3">
                  <c:v>0.5</c:v>
                </c:pt>
                <c:pt idx="4">
                  <c:v>2.5</c:v>
                </c:pt>
                <c:pt idx="5">
                  <c:v>8.5</c:v>
                </c:pt>
                <c:pt idx="6">
                  <c:v>1.2</c:v>
                </c:pt>
                <c:pt idx="7">
                  <c:v>4.7</c:v>
                </c:pt>
                <c:pt idx="8">
                  <c:v>0.9</c:v>
                </c:pt>
                <c:pt idx="9">
                  <c:v>12.4</c:v>
                </c:pt>
                <c:pt idx="10">
                  <c:v>1</c:v>
                </c:pt>
                <c:pt idx="11">
                  <c:v>0.1</c:v>
                </c:pt>
                <c:pt idx="12">
                  <c:v>67.8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9987456"/>
        <c:axId val="100199040"/>
      </c:barChart>
      <c:catAx>
        <c:axId val="99987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00199040"/>
        <c:crosses val="autoZero"/>
        <c:auto val="1"/>
        <c:lblAlgn val="ctr"/>
        <c:lblOffset val="100"/>
        <c:noMultiLvlLbl val="0"/>
      </c:catAx>
      <c:valAx>
        <c:axId val="10019904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9998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38167298202655"/>
          <c:y val="0.7776391512054216"/>
          <c:w val="0.16154013978131329"/>
          <c:h val="0.18980603809978561"/>
        </c:manualLayout>
      </c:layout>
      <c:overlay val="1"/>
      <c:txPr>
        <a:bodyPr/>
        <a:lstStyle/>
        <a:p>
          <a:pPr>
            <a:defRPr sz="9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50863520550441"/>
          <c:y val="4.6438311174580124E-2"/>
          <c:w val="0.79728724496751824"/>
          <c:h val="0.729592159513140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often (0,5)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Sheet1!$B$2:$P$2</c:f>
              <c:numCache>
                <c:formatCode>0</c:formatCode>
                <c:ptCount val="11"/>
                <c:pt idx="0">
                  <c:v>5.2</c:v>
                </c:pt>
                <c:pt idx="1">
                  <c:v>4.9000000000000004</c:v>
                </c:pt>
                <c:pt idx="2">
                  <c:v>0</c:v>
                </c:pt>
                <c:pt idx="3">
                  <c:v>0</c:v>
                </c:pt>
                <c:pt idx="4">
                  <c:v>4.4000000000000004</c:v>
                </c:pt>
                <c:pt idx="5">
                  <c:v>5.9</c:v>
                </c:pt>
                <c:pt idx="6">
                  <c:v>2.9</c:v>
                </c:pt>
                <c:pt idx="7">
                  <c:v>6.6</c:v>
                </c:pt>
                <c:pt idx="8">
                  <c:v>18.5</c:v>
                </c:pt>
                <c:pt idx="9">
                  <c:v>5.6</c:v>
                </c:pt>
                <c:pt idx="10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year (1)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Sheet1!$B$3:$P$3</c:f>
              <c:numCache>
                <c:formatCode>0</c:formatCode>
                <c:ptCount val="11"/>
                <c:pt idx="0">
                  <c:v>42.9</c:v>
                </c:pt>
                <c:pt idx="1">
                  <c:v>36.6</c:v>
                </c:pt>
                <c:pt idx="2">
                  <c:v>50</c:v>
                </c:pt>
                <c:pt idx="3">
                  <c:v>50</c:v>
                </c:pt>
                <c:pt idx="4">
                  <c:v>48.9</c:v>
                </c:pt>
                <c:pt idx="5">
                  <c:v>57.5</c:v>
                </c:pt>
                <c:pt idx="6">
                  <c:v>52.9</c:v>
                </c:pt>
                <c:pt idx="7">
                  <c:v>54.7</c:v>
                </c:pt>
                <c:pt idx="8">
                  <c:v>44.4</c:v>
                </c:pt>
                <c:pt idx="9">
                  <c:v>69</c:v>
                </c:pt>
                <c:pt idx="10">
                  <c:v>55.6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Every 6 months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Sheet1!$B$4:$P$4</c:f>
              <c:numCache>
                <c:formatCode>0</c:formatCode>
                <c:ptCount val="11"/>
                <c:pt idx="0">
                  <c:v>16.899999999999999</c:v>
                </c:pt>
                <c:pt idx="1">
                  <c:v>17.100000000000001</c:v>
                </c:pt>
                <c:pt idx="2">
                  <c:v>50</c:v>
                </c:pt>
                <c:pt idx="3">
                  <c:v>30</c:v>
                </c:pt>
                <c:pt idx="4">
                  <c:v>13.3</c:v>
                </c:pt>
                <c:pt idx="5">
                  <c:v>20.399999999999999</c:v>
                </c:pt>
                <c:pt idx="6">
                  <c:v>20.6</c:v>
                </c:pt>
                <c:pt idx="7">
                  <c:v>24.8</c:v>
                </c:pt>
                <c:pt idx="8">
                  <c:v>14.8</c:v>
                </c:pt>
                <c:pt idx="9">
                  <c:v>17.8</c:v>
                </c:pt>
                <c:pt idx="10">
                  <c:v>14.8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Every 3 months (4)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Sheet1!$B$5:$P$5</c:f>
              <c:numCache>
                <c:formatCode>0</c:formatCode>
                <c:ptCount val="11"/>
                <c:pt idx="0">
                  <c:v>16.899999999999999</c:v>
                </c:pt>
                <c:pt idx="1">
                  <c:v>24.4</c:v>
                </c:pt>
                <c:pt idx="2">
                  <c:v>0</c:v>
                </c:pt>
                <c:pt idx="3">
                  <c:v>10</c:v>
                </c:pt>
                <c:pt idx="4">
                  <c:v>11.1</c:v>
                </c:pt>
                <c:pt idx="5">
                  <c:v>11.3</c:v>
                </c:pt>
                <c:pt idx="6">
                  <c:v>14.7</c:v>
                </c:pt>
                <c:pt idx="7">
                  <c:v>8.8000000000000007</c:v>
                </c:pt>
                <c:pt idx="8">
                  <c:v>11.1</c:v>
                </c:pt>
                <c:pt idx="9">
                  <c:v>4.3</c:v>
                </c:pt>
                <c:pt idx="10">
                  <c:v>14.8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Once a month (12)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Sheet1!$B$6:$P$6</c:f>
              <c:numCache>
                <c:formatCode>0</c:formatCode>
                <c:ptCount val="11"/>
                <c:pt idx="0">
                  <c:v>6.5</c:v>
                </c:pt>
                <c:pt idx="1">
                  <c:v>7.3</c:v>
                </c:pt>
                <c:pt idx="2">
                  <c:v>0</c:v>
                </c:pt>
                <c:pt idx="3">
                  <c:v>10</c:v>
                </c:pt>
                <c:pt idx="4">
                  <c:v>17.8</c:v>
                </c:pt>
                <c:pt idx="5">
                  <c:v>2.7</c:v>
                </c:pt>
                <c:pt idx="6">
                  <c:v>2.9</c:v>
                </c:pt>
                <c:pt idx="7">
                  <c:v>2.9</c:v>
                </c:pt>
                <c:pt idx="8">
                  <c:v>11.1</c:v>
                </c:pt>
                <c:pt idx="9">
                  <c:v>1.5</c:v>
                </c:pt>
                <c:pt idx="10">
                  <c:v>11.1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More than once a month (18)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Sheet1!$B$7:$P$7</c:f>
              <c:numCache>
                <c:formatCode>0</c:formatCode>
                <c:ptCount val="11"/>
                <c:pt idx="0">
                  <c:v>11.7</c:v>
                </c:pt>
                <c:pt idx="1">
                  <c:v>9.8000000000000007</c:v>
                </c:pt>
                <c:pt idx="2">
                  <c:v>0</c:v>
                </c:pt>
                <c:pt idx="3">
                  <c:v>0</c:v>
                </c:pt>
                <c:pt idx="4">
                  <c:v>4.4000000000000004</c:v>
                </c:pt>
                <c:pt idx="5">
                  <c:v>2.2000000000000002</c:v>
                </c:pt>
                <c:pt idx="6">
                  <c:v>5.9</c:v>
                </c:pt>
                <c:pt idx="7">
                  <c:v>2.2000000000000002</c:v>
                </c:pt>
                <c:pt idx="8">
                  <c:v>0</c:v>
                </c:pt>
                <c:pt idx="9">
                  <c:v>1.8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37042816"/>
        <c:axId val="337245312"/>
      </c:barChart>
      <c:catAx>
        <c:axId val="33704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37245312"/>
        <c:crosses val="autoZero"/>
        <c:auto val="1"/>
        <c:lblAlgn val="ctr"/>
        <c:lblOffset val="100"/>
        <c:noMultiLvlLbl val="0"/>
      </c:catAx>
      <c:valAx>
        <c:axId val="33724531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370428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5.8199341487309493E-2"/>
          <c:w val="0.14466835375127704"/>
          <c:h val="0.81875667013429476"/>
        </c:manualLayout>
      </c:layout>
      <c:overlay val="0"/>
      <c:txPr>
        <a:bodyPr/>
        <a:lstStyle/>
        <a:p>
          <a:pPr>
            <a:defRPr sz="9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8051607635285"/>
          <c:y val="3.5059724546734949E-2"/>
          <c:w val="0.85289507127934283"/>
          <c:h val="0.63145134411588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Spent (in €)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1"/>
                <c:pt idx="0">
                  <c:v>30.5</c:v>
                </c:pt>
                <c:pt idx="1">
                  <c:v>24.14</c:v>
                </c:pt>
                <c:pt idx="2">
                  <c:v>30.13</c:v>
                </c:pt>
                <c:pt idx="3">
                  <c:v>35.67</c:v>
                </c:pt>
                <c:pt idx="4">
                  <c:v>20.75</c:v>
                </c:pt>
                <c:pt idx="5">
                  <c:v>25.1</c:v>
                </c:pt>
                <c:pt idx="6">
                  <c:v>23.23</c:v>
                </c:pt>
                <c:pt idx="7">
                  <c:v>24.71</c:v>
                </c:pt>
                <c:pt idx="8">
                  <c:v>20.86</c:v>
                </c:pt>
                <c:pt idx="9">
                  <c:v>17.149999999999999</c:v>
                </c:pt>
                <c:pt idx="10">
                  <c:v>17.29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6471168"/>
        <c:axId val="336472704"/>
      </c:barChart>
      <c:catAx>
        <c:axId val="336471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36472704"/>
        <c:crosses val="autoZero"/>
        <c:auto val="1"/>
        <c:lblAlgn val="ctr"/>
        <c:lblOffset val="100"/>
        <c:noMultiLvlLbl val="0"/>
      </c:catAx>
      <c:valAx>
        <c:axId val="33647270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64711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2231898068673373"/>
          <c:w val="9.7315596664901971E-2"/>
          <c:h val="0.16419546573678195"/>
        </c:manualLayout>
      </c:layout>
      <c:overlay val="0"/>
      <c:txPr>
        <a:bodyPr/>
        <a:lstStyle/>
        <a:p>
          <a:pPr>
            <a:defRPr sz="900" b="1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79092435722614"/>
          <c:y val="4.6438311174580124E-2"/>
          <c:w val="0.29941163409213672"/>
          <c:h val="0.7846951027360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Spent 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6.9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Spent the same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66.599999999999994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Spent Less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4569984"/>
        <c:axId val="376533760"/>
      </c:barChart>
      <c:catAx>
        <c:axId val="3745699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76533760"/>
        <c:crosses val="autoZero"/>
        <c:auto val="1"/>
        <c:lblAlgn val="ctr"/>
        <c:lblOffset val="100"/>
        <c:noMultiLvlLbl val="0"/>
      </c:catAx>
      <c:valAx>
        <c:axId val="37653376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745699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11502773002088895"/>
          <c:w val="0.18399319753232865"/>
          <c:h val="0.69395457621800016"/>
        </c:manualLayout>
      </c:layout>
      <c:overlay val="0"/>
      <c:txPr>
        <a:bodyPr/>
        <a:lstStyle/>
        <a:p>
          <a:pPr>
            <a:defRPr sz="10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3705072196274"/>
          <c:y val="2.8778368060114533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Promotions</c:v>
                </c:pt>
                <c:pt idx="2">
                  <c:v>Lower prices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Has more variety of products and brands</c:v>
                </c:pt>
                <c:pt idx="7">
                  <c:v>Proximity home/work</c:v>
                </c:pt>
                <c:pt idx="8">
                  <c:v>Habit</c:v>
                </c:pt>
                <c:pt idx="9">
                  <c:v>Have a loyalty card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8.6</c:v>
                </c:pt>
                <c:pt idx="1">
                  <c:v>14.7</c:v>
                </c:pt>
                <c:pt idx="2">
                  <c:v>13.8</c:v>
                </c:pt>
                <c:pt idx="3">
                  <c:v>12.1</c:v>
                </c:pt>
                <c:pt idx="4">
                  <c:v>7.8</c:v>
                </c:pt>
                <c:pt idx="5">
                  <c:v>6.9</c:v>
                </c:pt>
                <c:pt idx="6">
                  <c:v>12.1</c:v>
                </c:pt>
                <c:pt idx="7">
                  <c:v>4.3</c:v>
                </c:pt>
                <c:pt idx="8">
                  <c:v>6</c:v>
                </c:pt>
                <c:pt idx="9">
                  <c:v>10.3</c:v>
                </c:pt>
                <c:pt idx="10">
                  <c:v>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Promotions</c:v>
                </c:pt>
                <c:pt idx="2">
                  <c:v>Lower prices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Has more variety of products and brands</c:v>
                </c:pt>
                <c:pt idx="7">
                  <c:v>Proximity home/work</c:v>
                </c:pt>
                <c:pt idx="8">
                  <c:v>Habit</c:v>
                </c:pt>
                <c:pt idx="9">
                  <c:v>Have a loyalty card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36.200000000000003</c:v>
                </c:pt>
                <c:pt idx="1">
                  <c:v>34.5</c:v>
                </c:pt>
                <c:pt idx="2">
                  <c:v>31.9</c:v>
                </c:pt>
                <c:pt idx="3">
                  <c:v>28.4</c:v>
                </c:pt>
                <c:pt idx="4">
                  <c:v>22.4</c:v>
                </c:pt>
                <c:pt idx="5">
                  <c:v>22.4</c:v>
                </c:pt>
                <c:pt idx="6">
                  <c:v>20.7</c:v>
                </c:pt>
                <c:pt idx="7">
                  <c:v>16.399999999999999</c:v>
                </c:pt>
                <c:pt idx="8">
                  <c:v>16.399999999999999</c:v>
                </c:pt>
                <c:pt idx="9">
                  <c:v>15.5</c:v>
                </c:pt>
                <c:pt idx="10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1595520"/>
        <c:axId val="411598208"/>
      </c:barChart>
      <c:catAx>
        <c:axId val="4115955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11598208"/>
        <c:crosses val="autoZero"/>
        <c:auto val="1"/>
        <c:lblAlgn val="ctr"/>
        <c:lblOffset val="100"/>
        <c:noMultiLvlLbl val="0"/>
      </c:catAx>
      <c:valAx>
        <c:axId val="41159820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1159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Promotions</c:v>
                </c:pt>
                <c:pt idx="2">
                  <c:v>Lower prices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Has more variety of products and brands</c:v>
                </c:pt>
                <c:pt idx="7">
                  <c:v>Proximity home/work</c:v>
                </c:pt>
                <c:pt idx="8">
                  <c:v>Habit</c:v>
                </c:pt>
                <c:pt idx="9">
                  <c:v>Have a loyalty card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20</c:v>
                </c:pt>
                <c:pt idx="1">
                  <c:v>24.4</c:v>
                </c:pt>
                <c:pt idx="2">
                  <c:v>13.3</c:v>
                </c:pt>
                <c:pt idx="3">
                  <c:v>4.4000000000000004</c:v>
                </c:pt>
                <c:pt idx="4">
                  <c:v>4.4000000000000004</c:v>
                </c:pt>
                <c:pt idx="6">
                  <c:v>4.4000000000000004</c:v>
                </c:pt>
                <c:pt idx="8">
                  <c:v>6.7</c:v>
                </c:pt>
                <c:pt idx="9">
                  <c:v>8.9</c:v>
                </c:pt>
                <c:pt idx="11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Promotions</c:v>
                </c:pt>
                <c:pt idx="2">
                  <c:v>Lower prices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Has more variety of products and brands</c:v>
                </c:pt>
                <c:pt idx="7">
                  <c:v>Proximity home/work</c:v>
                </c:pt>
                <c:pt idx="8">
                  <c:v>Habit</c:v>
                </c:pt>
                <c:pt idx="9">
                  <c:v>Have a loyalty card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51.1</c:v>
                </c:pt>
                <c:pt idx="1">
                  <c:v>53.3</c:v>
                </c:pt>
                <c:pt idx="2">
                  <c:v>44.4</c:v>
                </c:pt>
                <c:pt idx="3">
                  <c:v>22.2</c:v>
                </c:pt>
                <c:pt idx="4">
                  <c:v>8.9</c:v>
                </c:pt>
                <c:pt idx="5">
                  <c:v>4.4000000000000004</c:v>
                </c:pt>
                <c:pt idx="6">
                  <c:v>11.1</c:v>
                </c:pt>
                <c:pt idx="7">
                  <c:v>2.2000000000000002</c:v>
                </c:pt>
                <c:pt idx="8">
                  <c:v>35.6</c:v>
                </c:pt>
                <c:pt idx="9">
                  <c:v>17.8</c:v>
                </c:pt>
                <c:pt idx="10">
                  <c:v>4.4000000000000004</c:v>
                </c:pt>
                <c:pt idx="11">
                  <c:v>35.6</c:v>
                </c:pt>
                <c:pt idx="12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5696000"/>
        <c:axId val="415697920"/>
      </c:barChart>
      <c:catAx>
        <c:axId val="41569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15697920"/>
        <c:crosses val="autoZero"/>
        <c:auto val="1"/>
        <c:lblAlgn val="ctr"/>
        <c:lblOffset val="100"/>
        <c:noMultiLvlLbl val="0"/>
      </c:catAx>
      <c:valAx>
        <c:axId val="41569792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1569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Hugo Boss</c:v>
                </c:pt>
                <c:pt idx="1">
                  <c:v>Clavin Klein</c:v>
                </c:pt>
                <c:pt idx="2">
                  <c:v>Dior</c:v>
                </c:pt>
                <c:pt idx="3">
                  <c:v>Dolce &amp; Gabbana</c:v>
                </c:pt>
                <c:pt idx="4">
                  <c:v>Yves Saint Laurent</c:v>
                </c:pt>
                <c:pt idx="5">
                  <c:v>Carolina Herrera</c:v>
                </c:pt>
                <c:pt idx="6">
                  <c:v>Channel</c:v>
                </c:pt>
                <c:pt idx="7">
                  <c:v>Tommy Hilfiger</c:v>
                </c:pt>
                <c:pt idx="8">
                  <c:v>Giorgio Armani</c:v>
                </c:pt>
                <c:pt idx="9">
                  <c:v>Burberry</c:v>
                </c:pt>
                <c:pt idx="10">
                  <c:v>Jean Paul Gaultier</c:v>
                </c:pt>
                <c:pt idx="11">
                  <c:v>Ralph Lauren</c:v>
                </c:pt>
                <c:pt idx="12">
                  <c:v>Lancôme</c:v>
                </c:pt>
                <c:pt idx="13">
                  <c:v>Lacoste</c:v>
                </c:pt>
                <c:pt idx="14">
                  <c:v>Bulgari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33.200000000000003</c:v>
                </c:pt>
                <c:pt idx="1">
                  <c:v>26.1</c:v>
                </c:pt>
                <c:pt idx="2">
                  <c:v>19.600000000000001</c:v>
                </c:pt>
                <c:pt idx="3">
                  <c:v>17.899999999999999</c:v>
                </c:pt>
                <c:pt idx="4">
                  <c:v>15.8</c:v>
                </c:pt>
                <c:pt idx="5">
                  <c:v>15.8</c:v>
                </c:pt>
                <c:pt idx="6">
                  <c:v>15.8</c:v>
                </c:pt>
                <c:pt idx="7">
                  <c:v>13.6</c:v>
                </c:pt>
                <c:pt idx="8">
                  <c:v>11.4</c:v>
                </c:pt>
                <c:pt idx="9">
                  <c:v>11.4</c:v>
                </c:pt>
                <c:pt idx="10">
                  <c:v>10.9</c:v>
                </c:pt>
                <c:pt idx="11">
                  <c:v>10.9</c:v>
                </c:pt>
                <c:pt idx="12">
                  <c:v>9.8000000000000007</c:v>
                </c:pt>
                <c:pt idx="13">
                  <c:v>9.1999999999999993</c:v>
                </c:pt>
                <c:pt idx="14">
                  <c:v>9.1999999999999993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Hugo Boss</c:v>
                </c:pt>
                <c:pt idx="1">
                  <c:v>Clavin Klein</c:v>
                </c:pt>
                <c:pt idx="2">
                  <c:v>Dior</c:v>
                </c:pt>
                <c:pt idx="3">
                  <c:v>Dolce &amp; Gabbana</c:v>
                </c:pt>
                <c:pt idx="4">
                  <c:v>Yves Saint Laurent</c:v>
                </c:pt>
                <c:pt idx="5">
                  <c:v>Carolina Herrera</c:v>
                </c:pt>
                <c:pt idx="6">
                  <c:v>Channel</c:v>
                </c:pt>
                <c:pt idx="7">
                  <c:v>Tommy Hilfiger</c:v>
                </c:pt>
                <c:pt idx="8">
                  <c:v>Giorgio Armani</c:v>
                </c:pt>
                <c:pt idx="9">
                  <c:v>Burberry</c:v>
                </c:pt>
                <c:pt idx="10">
                  <c:v>Jean Paul Gaultier</c:v>
                </c:pt>
                <c:pt idx="11">
                  <c:v>Ralph Lauren</c:v>
                </c:pt>
                <c:pt idx="12">
                  <c:v>Lancôme</c:v>
                </c:pt>
                <c:pt idx="13">
                  <c:v>Lacoste</c:v>
                </c:pt>
                <c:pt idx="14">
                  <c:v>Bulgari</c:v>
                </c:pt>
              </c:strCache>
            </c:strRef>
          </c:cat>
          <c:val>
            <c:numRef>
              <c:f>Sheet1!$C$2:$C$16</c:f>
              <c:numCache>
                <c:formatCode>0</c:formatCode>
                <c:ptCount val="15"/>
                <c:pt idx="0">
                  <c:v>14.7</c:v>
                </c:pt>
                <c:pt idx="1">
                  <c:v>8.6999999999999993</c:v>
                </c:pt>
                <c:pt idx="2">
                  <c:v>5.4</c:v>
                </c:pt>
                <c:pt idx="3">
                  <c:v>7.1</c:v>
                </c:pt>
                <c:pt idx="4">
                  <c:v>6.5</c:v>
                </c:pt>
                <c:pt idx="5">
                  <c:v>4.9000000000000004</c:v>
                </c:pt>
                <c:pt idx="6">
                  <c:v>3.8</c:v>
                </c:pt>
                <c:pt idx="7">
                  <c:v>2.2000000000000002</c:v>
                </c:pt>
                <c:pt idx="8">
                  <c:v>4.3</c:v>
                </c:pt>
                <c:pt idx="9">
                  <c:v>3.8</c:v>
                </c:pt>
                <c:pt idx="10">
                  <c:v>3.3</c:v>
                </c:pt>
                <c:pt idx="11">
                  <c:v>0.5</c:v>
                </c:pt>
                <c:pt idx="12">
                  <c:v>4.3</c:v>
                </c:pt>
                <c:pt idx="13">
                  <c:v>3.8</c:v>
                </c:pt>
                <c:pt idx="1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5204608"/>
        <c:axId val="235206912"/>
      </c:barChart>
      <c:catAx>
        <c:axId val="23520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35206912"/>
        <c:crosses val="autoZero"/>
        <c:auto val="1"/>
        <c:lblAlgn val="ctr"/>
        <c:lblOffset val="100"/>
        <c:noMultiLvlLbl val="0"/>
      </c:catAx>
      <c:valAx>
        <c:axId val="23520691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3520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Promotions</c:v>
                </c:pt>
                <c:pt idx="2">
                  <c:v>Lower prices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Has more variety of products and brands</c:v>
                </c:pt>
                <c:pt idx="7">
                  <c:v>Proximity home/work</c:v>
                </c:pt>
                <c:pt idx="8">
                  <c:v>Habit</c:v>
                </c:pt>
                <c:pt idx="9">
                  <c:v>Have a loyalty card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17.5</c:v>
                </c:pt>
                <c:pt idx="1">
                  <c:v>12.3</c:v>
                </c:pt>
                <c:pt idx="2">
                  <c:v>8.9</c:v>
                </c:pt>
                <c:pt idx="3">
                  <c:v>12.9</c:v>
                </c:pt>
                <c:pt idx="4">
                  <c:v>11.4</c:v>
                </c:pt>
                <c:pt idx="5">
                  <c:v>1.8</c:v>
                </c:pt>
                <c:pt idx="6">
                  <c:v>6.5</c:v>
                </c:pt>
                <c:pt idx="7">
                  <c:v>5.2</c:v>
                </c:pt>
                <c:pt idx="8">
                  <c:v>13.2</c:v>
                </c:pt>
                <c:pt idx="9">
                  <c:v>4.9000000000000004</c:v>
                </c:pt>
                <c:pt idx="10">
                  <c:v>2.5</c:v>
                </c:pt>
                <c:pt idx="12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Promotions</c:v>
                </c:pt>
                <c:pt idx="2">
                  <c:v>Lower prices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Has more variety of products and brands</c:v>
                </c:pt>
                <c:pt idx="7">
                  <c:v>Proximity home/work</c:v>
                </c:pt>
                <c:pt idx="8">
                  <c:v>Habit</c:v>
                </c:pt>
                <c:pt idx="9">
                  <c:v>Have a loyalty card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47.7</c:v>
                </c:pt>
                <c:pt idx="1">
                  <c:v>38.200000000000003</c:v>
                </c:pt>
                <c:pt idx="2">
                  <c:v>31.1</c:v>
                </c:pt>
                <c:pt idx="3">
                  <c:v>34.200000000000003</c:v>
                </c:pt>
                <c:pt idx="4">
                  <c:v>23.1</c:v>
                </c:pt>
                <c:pt idx="5">
                  <c:v>8</c:v>
                </c:pt>
                <c:pt idx="6">
                  <c:v>18.8</c:v>
                </c:pt>
                <c:pt idx="7">
                  <c:v>20</c:v>
                </c:pt>
                <c:pt idx="8">
                  <c:v>27.1</c:v>
                </c:pt>
                <c:pt idx="9">
                  <c:v>23.7</c:v>
                </c:pt>
                <c:pt idx="10">
                  <c:v>9.8000000000000007</c:v>
                </c:pt>
                <c:pt idx="12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5239680"/>
        <c:axId val="425241216"/>
      </c:barChart>
      <c:catAx>
        <c:axId val="425239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5241216"/>
        <c:crosses val="autoZero"/>
        <c:auto val="1"/>
        <c:lblAlgn val="ctr"/>
        <c:lblOffset val="100"/>
        <c:noMultiLvlLbl val="0"/>
      </c:catAx>
      <c:valAx>
        <c:axId val="42524121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2523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Promotions</c:v>
                </c:pt>
                <c:pt idx="2">
                  <c:v>Lower prices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Has more variety of products and brands</c:v>
                </c:pt>
                <c:pt idx="7">
                  <c:v>Proximity home/work</c:v>
                </c:pt>
                <c:pt idx="8">
                  <c:v>Habit</c:v>
                </c:pt>
                <c:pt idx="9">
                  <c:v>Have a loyalty card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18.5</c:v>
                </c:pt>
                <c:pt idx="1">
                  <c:v>19</c:v>
                </c:pt>
                <c:pt idx="2">
                  <c:v>36</c:v>
                </c:pt>
                <c:pt idx="3">
                  <c:v>4</c:v>
                </c:pt>
                <c:pt idx="5">
                  <c:v>0.7</c:v>
                </c:pt>
                <c:pt idx="6">
                  <c:v>1.2</c:v>
                </c:pt>
                <c:pt idx="7">
                  <c:v>4</c:v>
                </c:pt>
                <c:pt idx="8">
                  <c:v>11.4</c:v>
                </c:pt>
                <c:pt idx="9">
                  <c:v>4</c:v>
                </c:pt>
                <c:pt idx="10">
                  <c:v>1</c:v>
                </c:pt>
                <c:pt idx="12" formatCode="0.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Promotions</c:v>
                </c:pt>
                <c:pt idx="2">
                  <c:v>Lower prices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Has more variety of products and brands</c:v>
                </c:pt>
                <c:pt idx="7">
                  <c:v>Proximity home/work</c:v>
                </c:pt>
                <c:pt idx="8">
                  <c:v>Habit</c:v>
                </c:pt>
                <c:pt idx="9">
                  <c:v>Have a loyalty card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57.5</c:v>
                </c:pt>
                <c:pt idx="1">
                  <c:v>57.5</c:v>
                </c:pt>
                <c:pt idx="2">
                  <c:v>65.7</c:v>
                </c:pt>
                <c:pt idx="3">
                  <c:v>14.3</c:v>
                </c:pt>
                <c:pt idx="5">
                  <c:v>7.7</c:v>
                </c:pt>
                <c:pt idx="6">
                  <c:v>12.6</c:v>
                </c:pt>
                <c:pt idx="7">
                  <c:v>22.5</c:v>
                </c:pt>
                <c:pt idx="8">
                  <c:v>33.1</c:v>
                </c:pt>
                <c:pt idx="9">
                  <c:v>33.6</c:v>
                </c:pt>
                <c:pt idx="10">
                  <c:v>3.5</c:v>
                </c:pt>
                <c:pt idx="1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8134272"/>
        <c:axId val="78140160"/>
      </c:barChart>
      <c:catAx>
        <c:axId val="781342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78140160"/>
        <c:crosses val="autoZero"/>
        <c:auto val="1"/>
        <c:lblAlgn val="ctr"/>
        <c:lblOffset val="100"/>
        <c:noMultiLvlLbl val="0"/>
      </c:catAx>
      <c:valAx>
        <c:axId val="781401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7813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39202378186945"/>
          <c:y val="0.83188891710444868"/>
          <c:w val="0.18019630815431281"/>
          <c:h val="0.16263827828653959"/>
        </c:manualLayout>
      </c:layout>
      <c:overlay val="1"/>
      <c:txPr>
        <a:bodyPr/>
        <a:lstStyle/>
        <a:p>
          <a:pPr>
            <a:defRPr sz="8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Higher prices </c:v>
                </c:pt>
                <c:pt idx="1">
                  <c:v>Not used to do it</c:v>
                </c:pt>
                <c:pt idx="2">
                  <c:v>Few promotions</c:v>
                </c:pt>
                <c:pt idx="3">
                  <c:v>It is far away</c:v>
                </c:pt>
                <c:pt idx="4">
                  <c:v>Does not have the preferred brands</c:v>
                </c:pt>
                <c:pt idx="5">
                  <c:v>More people/confused</c:v>
                </c:pt>
                <c:pt idx="6">
                  <c:v>Does not find products for the propose is loking for</c:v>
                </c:pt>
                <c:pt idx="7">
                  <c:v>I am used to catalogue</c:v>
                </c:pt>
                <c:pt idx="8">
                  <c:v>Few diversity of products</c:v>
                </c:pt>
                <c:pt idx="9">
                  <c:v>Does not like the service</c:v>
                </c:pt>
                <c:pt idx="10">
                  <c:v>Others</c:v>
                </c:pt>
                <c:pt idx="11">
                  <c:v>Does not know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51.5</c:v>
                </c:pt>
                <c:pt idx="1">
                  <c:v>24.4</c:v>
                </c:pt>
                <c:pt idx="2">
                  <c:v>17.2</c:v>
                </c:pt>
                <c:pt idx="3">
                  <c:v>8</c:v>
                </c:pt>
                <c:pt idx="4">
                  <c:v>7.7</c:v>
                </c:pt>
                <c:pt idx="5">
                  <c:v>5.3</c:v>
                </c:pt>
                <c:pt idx="6">
                  <c:v>4.5999999999999996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2.2000000000000002</c:v>
                </c:pt>
                <c:pt idx="10">
                  <c:v>2.4</c:v>
                </c:pt>
                <c:pt idx="11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8177408"/>
        <c:axId val="78178944"/>
      </c:barChart>
      <c:catAx>
        <c:axId val="781774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78178944"/>
        <c:crosses val="autoZero"/>
        <c:auto val="1"/>
        <c:lblAlgn val="ctr"/>
        <c:lblOffset val="100"/>
        <c:noMultiLvlLbl val="0"/>
      </c:catAx>
      <c:valAx>
        <c:axId val="7817894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7817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9"/>
                <c:pt idx="0">
                  <c:v>Perfumes &amp; Companhia</c:v>
                </c:pt>
                <c:pt idx="1">
                  <c:v>Boticário</c:v>
                </c:pt>
                <c:pt idx="2">
                  <c:v>Sephora</c:v>
                </c:pt>
                <c:pt idx="3">
                  <c:v>Douglas</c:v>
                </c:pt>
                <c:pt idx="4">
                  <c:v>Equivalenza</c:v>
                </c:pt>
                <c:pt idx="5">
                  <c:v>Primor</c:v>
                </c:pt>
                <c:pt idx="6">
                  <c:v>5ª Essência</c:v>
                </c:pt>
                <c:pt idx="7">
                  <c:v>Aromas</c:v>
                </c:pt>
                <c:pt idx="8">
                  <c:v>Does not remember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9"/>
                <c:pt idx="0">
                  <c:v>45</c:v>
                </c:pt>
                <c:pt idx="1">
                  <c:v>41</c:v>
                </c:pt>
                <c:pt idx="2">
                  <c:v>17</c:v>
                </c:pt>
                <c:pt idx="3">
                  <c:v>16</c:v>
                </c:pt>
                <c:pt idx="4">
                  <c:v>10</c:v>
                </c:pt>
                <c:pt idx="5">
                  <c:v>10</c:v>
                </c:pt>
                <c:pt idx="6">
                  <c:v>7</c:v>
                </c:pt>
                <c:pt idx="7">
                  <c:v>6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8855168"/>
        <c:axId val="398981376"/>
      </c:barChart>
      <c:catAx>
        <c:axId val="398855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98981376"/>
        <c:crosses val="autoZero"/>
        <c:auto val="1"/>
        <c:lblAlgn val="ctr"/>
        <c:lblOffset val="100"/>
        <c:noMultiLvlLbl val="0"/>
      </c:catAx>
      <c:valAx>
        <c:axId val="39898137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9885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494398581563499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Perfumes club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38.9</c:v>
                </c:pt>
                <c:pt idx="1">
                  <c:v>71.400000000000006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9003136"/>
        <c:axId val="429005056"/>
      </c:barChart>
      <c:catAx>
        <c:axId val="429003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9005056"/>
        <c:crosses val="autoZero"/>
        <c:auto val="1"/>
        <c:lblAlgn val="ctr"/>
        <c:lblOffset val="100"/>
        <c:noMultiLvlLbl val="0"/>
      </c:catAx>
      <c:valAx>
        <c:axId val="42900505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2900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Nivea</c:v>
                </c:pt>
                <c:pt idx="1">
                  <c:v>Boticário</c:v>
                </c:pt>
                <c:pt idx="2">
                  <c:v>Avon</c:v>
                </c:pt>
                <c:pt idx="3">
                  <c:v>Biotherm</c:v>
                </c:pt>
                <c:pt idx="4">
                  <c:v>Bioderma</c:v>
                </c:pt>
                <c:pt idx="5">
                  <c:v>Armani / Giorgio Armani</c:v>
                </c:pt>
                <c:pt idx="6">
                  <c:v>L'Oreal</c:v>
                </c:pt>
                <c:pt idx="7">
                  <c:v>Avéne</c:v>
                </c:pt>
                <c:pt idx="8">
                  <c:v>Garnier</c:v>
                </c:pt>
                <c:pt idx="9">
                  <c:v>Piz Buin</c:v>
                </c:pt>
                <c:pt idx="10">
                  <c:v>Babaria</c:v>
                </c:pt>
                <c:pt idx="11">
                  <c:v>Clarins</c:v>
                </c:pt>
                <c:pt idx="12">
                  <c:v>Uriage</c:v>
                </c:pt>
                <c:pt idx="13">
                  <c:v>Dior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25</c:v>
                </c:pt>
                <c:pt idx="1">
                  <c:v>21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Nivea</c:v>
                </c:pt>
                <c:pt idx="1">
                  <c:v>Boticário</c:v>
                </c:pt>
                <c:pt idx="2">
                  <c:v>Avon</c:v>
                </c:pt>
                <c:pt idx="3">
                  <c:v>Biotherm</c:v>
                </c:pt>
                <c:pt idx="4">
                  <c:v>Bioderma</c:v>
                </c:pt>
                <c:pt idx="5">
                  <c:v>Armani / Giorgio Armani</c:v>
                </c:pt>
                <c:pt idx="6">
                  <c:v>L'Oreal</c:v>
                </c:pt>
                <c:pt idx="7">
                  <c:v>Avéne</c:v>
                </c:pt>
                <c:pt idx="8">
                  <c:v>Garnier</c:v>
                </c:pt>
                <c:pt idx="9">
                  <c:v>Piz Buin</c:v>
                </c:pt>
                <c:pt idx="10">
                  <c:v>Babaria</c:v>
                </c:pt>
                <c:pt idx="11">
                  <c:v>Clarins</c:v>
                </c:pt>
                <c:pt idx="12">
                  <c:v>Uriage</c:v>
                </c:pt>
                <c:pt idx="13">
                  <c:v>Dior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16</c:v>
                </c:pt>
                <c:pt idx="1">
                  <c:v>15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8911616"/>
        <c:axId val="428913408"/>
      </c:barChart>
      <c:catAx>
        <c:axId val="4289116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8913408"/>
        <c:crosses val="autoZero"/>
        <c:auto val="1"/>
        <c:lblAlgn val="ctr"/>
        <c:lblOffset val="100"/>
        <c:noMultiLvlLbl val="0"/>
      </c:catAx>
      <c:valAx>
        <c:axId val="42891340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2891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Nivea</c:v>
                </c:pt>
                <c:pt idx="1">
                  <c:v>Avéne</c:v>
                </c:pt>
                <c:pt idx="2">
                  <c:v>L'Oreal</c:v>
                </c:pt>
                <c:pt idx="3">
                  <c:v>Piz Buin</c:v>
                </c:pt>
                <c:pt idx="4">
                  <c:v>Biotherm</c:v>
                </c:pt>
                <c:pt idx="5">
                  <c:v>Lierac</c:v>
                </c:pt>
                <c:pt idx="6">
                  <c:v>Chanel</c:v>
                </c:pt>
                <c:pt idx="7">
                  <c:v>Garnier</c:v>
                </c:pt>
                <c:pt idx="8">
                  <c:v>Lancaster</c:v>
                </c:pt>
                <c:pt idx="9">
                  <c:v>La Roche Possay</c:v>
                </c:pt>
                <c:pt idx="10">
                  <c:v>Uriage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27.8</c:v>
                </c:pt>
                <c:pt idx="1">
                  <c:v>22.2</c:v>
                </c:pt>
                <c:pt idx="2">
                  <c:v>22.2</c:v>
                </c:pt>
                <c:pt idx="3">
                  <c:v>22.2</c:v>
                </c:pt>
                <c:pt idx="4">
                  <c:v>16.7</c:v>
                </c:pt>
                <c:pt idx="5">
                  <c:v>11.1</c:v>
                </c:pt>
                <c:pt idx="6">
                  <c:v>5.6</c:v>
                </c:pt>
                <c:pt idx="7">
                  <c:v>5.6</c:v>
                </c:pt>
                <c:pt idx="8">
                  <c:v>5.6</c:v>
                </c:pt>
                <c:pt idx="9">
                  <c:v>5.6</c:v>
                </c:pt>
                <c:pt idx="10">
                  <c:v>5.6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Nivea</c:v>
                </c:pt>
                <c:pt idx="1">
                  <c:v>Avéne</c:v>
                </c:pt>
                <c:pt idx="2">
                  <c:v>L'Oreal</c:v>
                </c:pt>
                <c:pt idx="3">
                  <c:v>Piz Buin</c:v>
                </c:pt>
                <c:pt idx="4">
                  <c:v>Biotherm</c:v>
                </c:pt>
                <c:pt idx="5">
                  <c:v>Lierac</c:v>
                </c:pt>
                <c:pt idx="6">
                  <c:v>Chanel</c:v>
                </c:pt>
                <c:pt idx="7">
                  <c:v>Garnier</c:v>
                </c:pt>
                <c:pt idx="8">
                  <c:v>Lancaster</c:v>
                </c:pt>
                <c:pt idx="9">
                  <c:v>La Roche Possay</c:v>
                </c:pt>
                <c:pt idx="10">
                  <c:v>Uriage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16.7</c:v>
                </c:pt>
                <c:pt idx="1">
                  <c:v>16.7</c:v>
                </c:pt>
                <c:pt idx="2">
                  <c:v>0</c:v>
                </c:pt>
                <c:pt idx="3">
                  <c:v>16.7</c:v>
                </c:pt>
                <c:pt idx="4">
                  <c:v>16.7</c:v>
                </c:pt>
                <c:pt idx="5">
                  <c:v>0</c:v>
                </c:pt>
                <c:pt idx="6">
                  <c:v>5.6</c:v>
                </c:pt>
                <c:pt idx="7">
                  <c:v>0</c:v>
                </c:pt>
                <c:pt idx="8">
                  <c:v>5.6</c:v>
                </c:pt>
                <c:pt idx="9">
                  <c:v>5.6</c:v>
                </c:pt>
                <c:pt idx="10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8964096"/>
        <c:axId val="428965888"/>
      </c:barChart>
      <c:catAx>
        <c:axId val="428964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8965888"/>
        <c:crosses val="autoZero"/>
        <c:auto val="1"/>
        <c:lblAlgn val="ctr"/>
        <c:lblOffset val="100"/>
        <c:noMultiLvlLbl val="0"/>
      </c:catAx>
      <c:valAx>
        <c:axId val="42896588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28964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18 - 24 YO</c:v>
                </c:pt>
                <c:pt idx="1">
                  <c:v>25 - 34 YO</c:v>
                </c:pt>
                <c:pt idx="2">
                  <c:v>35 - 44 YO</c:v>
                </c:pt>
                <c:pt idx="3">
                  <c:v>45 - 54 YO</c:v>
                </c:pt>
                <c:pt idx="4">
                  <c:v>55 - 65 YO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0.11899999999999999</c:v>
                </c:pt>
                <c:pt idx="1">
                  <c:v>0.21</c:v>
                </c:pt>
                <c:pt idx="2">
                  <c:v>0.23699999999999999</c:v>
                </c:pt>
                <c:pt idx="3">
                  <c:v>0.22500000000000001</c:v>
                </c:pt>
                <c:pt idx="4">
                  <c:v>0.20899999999999999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"/>
        <c:axId val="55235328"/>
        <c:axId val="55710080"/>
      </c:barChart>
      <c:catAx>
        <c:axId val="5523532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Montserrat" panose="00000500000000000000" pitchFamily="2" charset="0"/>
              </a:defRPr>
            </a:pPr>
            <a:endParaRPr lang="pt-PT"/>
          </a:p>
        </c:txPr>
        <c:crossAx val="55710080"/>
        <c:crosses val="autoZero"/>
        <c:auto val="1"/>
        <c:lblAlgn val="ctr"/>
        <c:lblOffset val="100"/>
        <c:noMultiLvlLbl val="0"/>
      </c:catAx>
      <c:valAx>
        <c:axId val="557100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523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Sheet1!$A$9:$A$11</c:f>
              <c:strCache>
                <c:ptCount val="3"/>
                <c:pt idx="0">
                  <c:v>High Class</c:v>
                </c:pt>
                <c:pt idx="1">
                  <c:v>Medium-high class</c:v>
                </c:pt>
                <c:pt idx="2">
                  <c:v>Medium / Low class</c:v>
                </c:pt>
              </c:strCache>
            </c:strRef>
          </c:cat>
          <c:val>
            <c:numRef>
              <c:f>Sheet1!$B$9:$B$11</c:f>
              <c:numCache>
                <c:formatCode>0%</c:formatCode>
                <c:ptCount val="3"/>
                <c:pt idx="0">
                  <c:v>0.36099999999999999</c:v>
                </c:pt>
                <c:pt idx="1">
                  <c:v>0.55700000000000005</c:v>
                </c:pt>
                <c:pt idx="2">
                  <c:v>8.2000000000000003E-2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"/>
        <c:axId val="117417088"/>
        <c:axId val="179120768"/>
      </c:barChart>
      <c:catAx>
        <c:axId val="1174170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Montserrat" panose="00000500000000000000" pitchFamily="2" charset="0"/>
              </a:defRPr>
            </a:pPr>
            <a:endParaRPr lang="pt-PT"/>
          </a:p>
        </c:txPr>
        <c:crossAx val="179120768"/>
        <c:crosses val="autoZero"/>
        <c:auto val="1"/>
        <c:lblAlgn val="ctr"/>
        <c:lblOffset val="100"/>
        <c:noMultiLvlLbl val="0"/>
      </c:catAx>
      <c:valAx>
        <c:axId val="1791207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1741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Sheet1!$A$14:$A$18</c:f>
              <c:strCache>
                <c:ptCount val="5"/>
                <c:pt idx="0">
                  <c:v>Lisbon</c:v>
                </c:pt>
                <c:pt idx="1">
                  <c:v>Porto</c:v>
                </c:pt>
                <c:pt idx="2">
                  <c:v>North</c:v>
                </c:pt>
                <c:pt idx="3">
                  <c:v>Center</c:v>
                </c:pt>
                <c:pt idx="4">
                  <c:v>South</c:v>
                </c:pt>
              </c:strCache>
            </c:strRef>
          </c:cat>
          <c:val>
            <c:numRef>
              <c:f>Sheet1!$B$14:$B$18</c:f>
              <c:numCache>
                <c:formatCode>0%</c:formatCode>
                <c:ptCount val="5"/>
                <c:pt idx="0">
                  <c:v>0.23699999999999999</c:v>
                </c:pt>
                <c:pt idx="1">
                  <c:v>0.17399999999999999</c:v>
                </c:pt>
                <c:pt idx="2">
                  <c:v>0.253</c:v>
                </c:pt>
                <c:pt idx="3">
                  <c:v>0.16700000000000001</c:v>
                </c:pt>
                <c:pt idx="4">
                  <c:v>0.16900000000000001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"/>
        <c:axId val="101991168"/>
        <c:axId val="117416320"/>
      </c:barChart>
      <c:catAx>
        <c:axId val="1019911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Montserrat" panose="00000500000000000000" pitchFamily="2" charset="0"/>
              </a:defRPr>
            </a:pPr>
            <a:endParaRPr lang="pt-PT"/>
          </a:p>
        </c:txPr>
        <c:crossAx val="117416320"/>
        <c:crosses val="autoZero"/>
        <c:auto val="1"/>
        <c:lblAlgn val="ctr"/>
        <c:lblOffset val="100"/>
        <c:noMultiLvlLbl val="0"/>
      </c:catAx>
      <c:valAx>
        <c:axId val="117416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199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7836131939255"/>
          <c:y val="1.9681028349095964E-2"/>
          <c:w val="0.58081400722087295"/>
          <c:h val="0.94889072608953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  <c:pt idx="13">
                  <c:v>Others -physical store</c:v>
                </c:pt>
                <c:pt idx="14">
                  <c:v>Others - online</c:v>
                </c:pt>
                <c:pt idx="15">
                  <c:v>Does not buy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20.5</c:v>
                </c:pt>
                <c:pt idx="1">
                  <c:v>11.1</c:v>
                </c:pt>
                <c:pt idx="2">
                  <c:v>3.2</c:v>
                </c:pt>
                <c:pt idx="3">
                  <c:v>5.7</c:v>
                </c:pt>
                <c:pt idx="4">
                  <c:v>5.8</c:v>
                </c:pt>
                <c:pt idx="5">
                  <c:v>3.3</c:v>
                </c:pt>
                <c:pt idx="6">
                  <c:v>11.1</c:v>
                </c:pt>
                <c:pt idx="7">
                  <c:v>16.100000000000001</c:v>
                </c:pt>
                <c:pt idx="8">
                  <c:v>4</c:v>
                </c:pt>
                <c:pt idx="9">
                  <c:v>13.7</c:v>
                </c:pt>
                <c:pt idx="10">
                  <c:v>3.4</c:v>
                </c:pt>
                <c:pt idx="11">
                  <c:v>39.1</c:v>
                </c:pt>
                <c:pt idx="12">
                  <c:v>3.9</c:v>
                </c:pt>
                <c:pt idx="13">
                  <c:v>1.5</c:v>
                </c:pt>
                <c:pt idx="14">
                  <c:v>2.1</c:v>
                </c:pt>
                <c:pt idx="15">
                  <c:v>20.2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 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8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  <c:pt idx="13">
                  <c:v>Others -physical store</c:v>
                </c:pt>
                <c:pt idx="14">
                  <c:v>Others - online</c:v>
                </c:pt>
                <c:pt idx="15">
                  <c:v>Does not buy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6"/>
                <c:pt idx="0">
                  <c:v>17.5</c:v>
                </c:pt>
                <c:pt idx="1">
                  <c:v>9.1</c:v>
                </c:pt>
                <c:pt idx="2">
                  <c:v>2.4</c:v>
                </c:pt>
                <c:pt idx="3">
                  <c:v>5.3</c:v>
                </c:pt>
                <c:pt idx="4">
                  <c:v>4.5</c:v>
                </c:pt>
                <c:pt idx="5">
                  <c:v>2.1</c:v>
                </c:pt>
                <c:pt idx="6">
                  <c:v>9.5</c:v>
                </c:pt>
                <c:pt idx="7">
                  <c:v>14.9</c:v>
                </c:pt>
                <c:pt idx="8">
                  <c:v>3.2</c:v>
                </c:pt>
                <c:pt idx="9">
                  <c:v>12</c:v>
                </c:pt>
                <c:pt idx="10">
                  <c:v>2.4</c:v>
                </c:pt>
                <c:pt idx="11">
                  <c:v>36.9</c:v>
                </c:pt>
                <c:pt idx="12">
                  <c:v>3.1</c:v>
                </c:pt>
                <c:pt idx="13">
                  <c:v>1.4</c:v>
                </c:pt>
                <c:pt idx="14">
                  <c:v>2</c:v>
                </c:pt>
                <c:pt idx="15">
                  <c:v>22.3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  <c:pt idx="13">
                  <c:v>Others -physical store</c:v>
                </c:pt>
                <c:pt idx="14">
                  <c:v>Others - online</c:v>
                </c:pt>
                <c:pt idx="15">
                  <c:v>Does not buy</c:v>
                </c:pt>
              </c:strCache>
            </c:strRef>
          </c:cat>
          <c:val>
            <c:numRef>
              <c:f>Sheet1!$D$2:$D$17</c:f>
              <c:numCache>
                <c:formatCode>0</c:formatCode>
                <c:ptCount val="16"/>
                <c:pt idx="0">
                  <c:v>15.2</c:v>
                </c:pt>
                <c:pt idx="1">
                  <c:v>7.3</c:v>
                </c:pt>
                <c:pt idx="2">
                  <c:v>2</c:v>
                </c:pt>
                <c:pt idx="3">
                  <c:v>2.8</c:v>
                </c:pt>
                <c:pt idx="4">
                  <c:v>3.1</c:v>
                </c:pt>
                <c:pt idx="5">
                  <c:v>1.6</c:v>
                </c:pt>
                <c:pt idx="6">
                  <c:v>7.3</c:v>
                </c:pt>
                <c:pt idx="7">
                  <c:v>6.6</c:v>
                </c:pt>
                <c:pt idx="8">
                  <c:v>2</c:v>
                </c:pt>
                <c:pt idx="9">
                  <c:v>6.5</c:v>
                </c:pt>
                <c:pt idx="10">
                  <c:v>1.9</c:v>
                </c:pt>
                <c:pt idx="11">
                  <c:v>16.100000000000001</c:v>
                </c:pt>
                <c:pt idx="12">
                  <c:v>1.4</c:v>
                </c:pt>
                <c:pt idx="13">
                  <c:v>0.6</c:v>
                </c:pt>
                <c:pt idx="14">
                  <c:v>0.9</c:v>
                </c:pt>
                <c:pt idx="15">
                  <c:v>49.8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4523776"/>
        <c:axId val="374525312"/>
      </c:barChart>
      <c:catAx>
        <c:axId val="3745237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4525312"/>
        <c:crosses val="autoZero"/>
        <c:auto val="1"/>
        <c:lblAlgn val="ctr"/>
        <c:lblOffset val="100"/>
        <c:noMultiLvlLbl val="0"/>
      </c:catAx>
      <c:valAx>
        <c:axId val="37452531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452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38167298202655"/>
          <c:y val="0.7776391512054216"/>
          <c:w val="0.16154013978131329"/>
          <c:h val="0.18980603809978561"/>
        </c:manualLayout>
      </c:layout>
      <c:overlay val="1"/>
      <c:txPr>
        <a:bodyPr/>
        <a:lstStyle/>
        <a:p>
          <a:pPr>
            <a:defRPr sz="9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978885621151"/>
          <c:y val="4.6438311174580124E-2"/>
          <c:w val="0.82022932340145993"/>
          <c:h val="0.646306660371069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often (0,5)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</c:strCache>
            </c:strRef>
          </c:cat>
          <c:val>
            <c:numRef>
              <c:f>Sheet1!$B$2:$P$2</c:f>
              <c:numCache>
                <c:formatCode>0</c:formatCode>
                <c:ptCount val="13"/>
                <c:pt idx="0">
                  <c:v>2.4</c:v>
                </c:pt>
                <c:pt idx="1">
                  <c:v>2.7</c:v>
                </c:pt>
                <c:pt idx="2">
                  <c:v>3.1</c:v>
                </c:pt>
                <c:pt idx="3">
                  <c:v>1.8</c:v>
                </c:pt>
                <c:pt idx="4">
                  <c:v>6.9</c:v>
                </c:pt>
                <c:pt idx="5">
                  <c:v>6.1</c:v>
                </c:pt>
                <c:pt idx="6">
                  <c:v>5.4</c:v>
                </c:pt>
                <c:pt idx="7">
                  <c:v>3.1</c:v>
                </c:pt>
                <c:pt idx="8">
                  <c:v>10</c:v>
                </c:pt>
                <c:pt idx="9">
                  <c:v>4.4000000000000004</c:v>
                </c:pt>
                <c:pt idx="10">
                  <c:v>5.9</c:v>
                </c:pt>
                <c:pt idx="11">
                  <c:v>5.0999999999999996</c:v>
                </c:pt>
                <c:pt idx="12">
                  <c:v>2.6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year (1)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</c:strCache>
            </c:strRef>
          </c:cat>
          <c:val>
            <c:numRef>
              <c:f>Sheet1!$B$3:$P$3</c:f>
              <c:numCache>
                <c:formatCode>0</c:formatCode>
                <c:ptCount val="13"/>
                <c:pt idx="0">
                  <c:v>14.1</c:v>
                </c:pt>
                <c:pt idx="1">
                  <c:v>10.8</c:v>
                </c:pt>
                <c:pt idx="2">
                  <c:v>9.4</c:v>
                </c:pt>
                <c:pt idx="3">
                  <c:v>12.3</c:v>
                </c:pt>
                <c:pt idx="4">
                  <c:v>13.8</c:v>
                </c:pt>
                <c:pt idx="5">
                  <c:v>9.1</c:v>
                </c:pt>
                <c:pt idx="6">
                  <c:v>12.6</c:v>
                </c:pt>
                <c:pt idx="7">
                  <c:v>18</c:v>
                </c:pt>
                <c:pt idx="8">
                  <c:v>7.5</c:v>
                </c:pt>
                <c:pt idx="9">
                  <c:v>9.5</c:v>
                </c:pt>
                <c:pt idx="10">
                  <c:v>14.7</c:v>
                </c:pt>
                <c:pt idx="11">
                  <c:v>12.8</c:v>
                </c:pt>
                <c:pt idx="12">
                  <c:v>20.5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Every 6 months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</c:strCache>
            </c:strRef>
          </c:cat>
          <c:val>
            <c:numRef>
              <c:f>Sheet1!$B$4:$P$4</c:f>
              <c:numCache>
                <c:formatCode>0</c:formatCode>
                <c:ptCount val="13"/>
                <c:pt idx="0">
                  <c:v>27.3</c:v>
                </c:pt>
                <c:pt idx="1">
                  <c:v>25.2</c:v>
                </c:pt>
                <c:pt idx="2">
                  <c:v>25</c:v>
                </c:pt>
                <c:pt idx="3">
                  <c:v>35.1</c:v>
                </c:pt>
                <c:pt idx="4">
                  <c:v>29.3</c:v>
                </c:pt>
                <c:pt idx="5">
                  <c:v>30.3</c:v>
                </c:pt>
                <c:pt idx="6">
                  <c:v>36</c:v>
                </c:pt>
                <c:pt idx="7">
                  <c:v>25.5</c:v>
                </c:pt>
                <c:pt idx="8">
                  <c:v>27.5</c:v>
                </c:pt>
                <c:pt idx="9">
                  <c:v>35</c:v>
                </c:pt>
                <c:pt idx="10">
                  <c:v>32.4</c:v>
                </c:pt>
                <c:pt idx="11">
                  <c:v>31.7</c:v>
                </c:pt>
                <c:pt idx="12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Every 3 months (4)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</c:strCache>
            </c:strRef>
          </c:cat>
          <c:val>
            <c:numRef>
              <c:f>Sheet1!$B$5:$P$5</c:f>
              <c:numCache>
                <c:formatCode>0</c:formatCode>
                <c:ptCount val="13"/>
                <c:pt idx="0">
                  <c:v>35.6</c:v>
                </c:pt>
                <c:pt idx="1">
                  <c:v>31.5</c:v>
                </c:pt>
                <c:pt idx="2">
                  <c:v>43.8</c:v>
                </c:pt>
                <c:pt idx="3">
                  <c:v>35.1</c:v>
                </c:pt>
                <c:pt idx="4">
                  <c:v>36.200000000000003</c:v>
                </c:pt>
                <c:pt idx="5">
                  <c:v>27.3</c:v>
                </c:pt>
                <c:pt idx="6">
                  <c:v>28.8</c:v>
                </c:pt>
                <c:pt idx="7">
                  <c:v>34.799999999999997</c:v>
                </c:pt>
                <c:pt idx="8">
                  <c:v>45</c:v>
                </c:pt>
                <c:pt idx="9">
                  <c:v>34.299999999999997</c:v>
                </c:pt>
                <c:pt idx="10">
                  <c:v>35.299999999999997</c:v>
                </c:pt>
                <c:pt idx="11">
                  <c:v>34.5</c:v>
                </c:pt>
                <c:pt idx="12">
                  <c:v>33.299999999999997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Once a month (12)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</c:strCache>
            </c:strRef>
          </c:cat>
          <c:val>
            <c:numRef>
              <c:f>Sheet1!$B$6:$P$6</c:f>
              <c:numCache>
                <c:formatCode>0</c:formatCode>
                <c:ptCount val="13"/>
                <c:pt idx="0">
                  <c:v>15.1</c:v>
                </c:pt>
                <c:pt idx="1">
                  <c:v>18</c:v>
                </c:pt>
                <c:pt idx="2">
                  <c:v>12.5</c:v>
                </c:pt>
                <c:pt idx="3">
                  <c:v>10.5</c:v>
                </c:pt>
                <c:pt idx="4">
                  <c:v>10.3</c:v>
                </c:pt>
                <c:pt idx="5">
                  <c:v>21.2</c:v>
                </c:pt>
                <c:pt idx="6">
                  <c:v>11.7</c:v>
                </c:pt>
                <c:pt idx="7">
                  <c:v>14.3</c:v>
                </c:pt>
                <c:pt idx="8">
                  <c:v>10</c:v>
                </c:pt>
                <c:pt idx="9">
                  <c:v>13.9</c:v>
                </c:pt>
                <c:pt idx="10">
                  <c:v>5.9</c:v>
                </c:pt>
                <c:pt idx="11">
                  <c:v>12</c:v>
                </c:pt>
                <c:pt idx="12">
                  <c:v>23.1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More than once a month (18)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</c:strCache>
            </c:strRef>
          </c:cat>
          <c:val>
            <c:numRef>
              <c:f>Sheet1!$B$7:$P$7</c:f>
              <c:numCache>
                <c:formatCode>0</c:formatCode>
                <c:ptCount val="13"/>
                <c:pt idx="0">
                  <c:v>5.4</c:v>
                </c:pt>
                <c:pt idx="1">
                  <c:v>11.7</c:v>
                </c:pt>
                <c:pt idx="2">
                  <c:v>6.3</c:v>
                </c:pt>
                <c:pt idx="3">
                  <c:v>5.3</c:v>
                </c:pt>
                <c:pt idx="4">
                  <c:v>3.4</c:v>
                </c:pt>
                <c:pt idx="5">
                  <c:v>6.1</c:v>
                </c:pt>
                <c:pt idx="6">
                  <c:v>5.4</c:v>
                </c:pt>
                <c:pt idx="7">
                  <c:v>4.3</c:v>
                </c:pt>
                <c:pt idx="8">
                  <c:v>0</c:v>
                </c:pt>
                <c:pt idx="9">
                  <c:v>2.9</c:v>
                </c:pt>
                <c:pt idx="10">
                  <c:v>5.9</c:v>
                </c:pt>
                <c:pt idx="11">
                  <c:v>3.8</c:v>
                </c:pt>
                <c:pt idx="1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09204224"/>
        <c:axId val="409206144"/>
      </c:barChart>
      <c:catAx>
        <c:axId val="409204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7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09206144"/>
        <c:crosses val="autoZero"/>
        <c:auto val="1"/>
        <c:lblAlgn val="ctr"/>
        <c:lblOffset val="100"/>
        <c:noMultiLvlLbl val="0"/>
      </c:catAx>
      <c:valAx>
        <c:axId val="40920614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092042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5.8199341487309493E-2"/>
          <c:w val="0.14466835375127704"/>
          <c:h val="0.81875667013429476"/>
        </c:manualLayout>
      </c:layout>
      <c:overlay val="0"/>
      <c:txPr>
        <a:bodyPr/>
        <a:lstStyle/>
        <a:p>
          <a:pPr>
            <a:defRPr sz="9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8051607635285"/>
          <c:y val="3.5059724546734949E-2"/>
          <c:w val="0.85289507127934283"/>
          <c:h val="0.63145134411588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Spent (in €)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3"/>
                <c:pt idx="0">
                  <c:v>36.799999999999997</c:v>
                </c:pt>
                <c:pt idx="1">
                  <c:v>42.5</c:v>
                </c:pt>
                <c:pt idx="2">
                  <c:v>38.14</c:v>
                </c:pt>
                <c:pt idx="3">
                  <c:v>41.51</c:v>
                </c:pt>
                <c:pt idx="4">
                  <c:v>24.93</c:v>
                </c:pt>
                <c:pt idx="5">
                  <c:v>20.48</c:v>
                </c:pt>
                <c:pt idx="6">
                  <c:v>30.86</c:v>
                </c:pt>
                <c:pt idx="7">
                  <c:v>28.19</c:v>
                </c:pt>
                <c:pt idx="8">
                  <c:v>31.14</c:v>
                </c:pt>
                <c:pt idx="9">
                  <c:v>28.74</c:v>
                </c:pt>
                <c:pt idx="10">
                  <c:v>28.3</c:v>
                </c:pt>
                <c:pt idx="11">
                  <c:v>16.57</c:v>
                </c:pt>
                <c:pt idx="12">
                  <c:v>16.57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0007168"/>
        <c:axId val="80008704"/>
      </c:barChart>
      <c:catAx>
        <c:axId val="80007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7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80008704"/>
        <c:crosses val="autoZero"/>
        <c:auto val="1"/>
        <c:lblAlgn val="ctr"/>
        <c:lblOffset val="100"/>
        <c:noMultiLvlLbl val="0"/>
      </c:catAx>
      <c:valAx>
        <c:axId val="8000870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00071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2231898068673373"/>
          <c:w val="9.7315596664901971E-2"/>
          <c:h val="0.16419546573678195"/>
        </c:manualLayout>
      </c:layout>
      <c:overlay val="0"/>
      <c:txPr>
        <a:bodyPr/>
        <a:lstStyle/>
        <a:p>
          <a:pPr>
            <a:defRPr sz="900" b="1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79092435722614"/>
          <c:y val="4.6438311174580124E-2"/>
          <c:w val="0.29941163409213672"/>
          <c:h val="0.7846951027360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Spent 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Spent the same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65.900000000000006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Spent Less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0117760"/>
        <c:axId val="80119296"/>
      </c:barChart>
      <c:catAx>
        <c:axId val="801177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0119296"/>
        <c:crosses val="autoZero"/>
        <c:auto val="1"/>
        <c:lblAlgn val="ctr"/>
        <c:lblOffset val="100"/>
        <c:noMultiLvlLbl val="0"/>
      </c:catAx>
      <c:valAx>
        <c:axId val="80119296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801177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11502773002088895"/>
          <c:w val="0.18399319753232865"/>
          <c:h val="0.69395457621800016"/>
        </c:manualLayout>
      </c:layout>
      <c:overlay val="0"/>
      <c:txPr>
        <a:bodyPr/>
        <a:lstStyle/>
        <a:p>
          <a:pPr>
            <a:defRPr sz="10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3705072196274"/>
          <c:y val="2.8778368060114533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14.3</c:v>
                </c:pt>
                <c:pt idx="1">
                  <c:v>14.6</c:v>
                </c:pt>
                <c:pt idx="2">
                  <c:v>15.6</c:v>
                </c:pt>
                <c:pt idx="3">
                  <c:v>11.8</c:v>
                </c:pt>
                <c:pt idx="4">
                  <c:v>8</c:v>
                </c:pt>
                <c:pt idx="5">
                  <c:v>7.6</c:v>
                </c:pt>
                <c:pt idx="6">
                  <c:v>9.6</c:v>
                </c:pt>
                <c:pt idx="7">
                  <c:v>5.4</c:v>
                </c:pt>
                <c:pt idx="8">
                  <c:v>5.4</c:v>
                </c:pt>
                <c:pt idx="9">
                  <c:v>5.0999999999999996</c:v>
                </c:pt>
                <c:pt idx="10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17.8</c:v>
                </c:pt>
                <c:pt idx="1">
                  <c:v>17.2</c:v>
                </c:pt>
                <c:pt idx="2">
                  <c:v>16.899999999999999</c:v>
                </c:pt>
                <c:pt idx="3">
                  <c:v>13.7</c:v>
                </c:pt>
                <c:pt idx="4">
                  <c:v>11.1</c:v>
                </c:pt>
                <c:pt idx="5">
                  <c:v>9.9</c:v>
                </c:pt>
                <c:pt idx="6">
                  <c:v>9.9</c:v>
                </c:pt>
                <c:pt idx="7">
                  <c:v>6.7</c:v>
                </c:pt>
                <c:pt idx="8">
                  <c:v>5.7</c:v>
                </c:pt>
                <c:pt idx="9">
                  <c:v>5.4</c:v>
                </c:pt>
                <c:pt idx="10">
                  <c:v>4.8</c:v>
                </c:pt>
                <c:pt idx="1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0280576"/>
        <c:axId val="80319232"/>
      </c:barChart>
      <c:catAx>
        <c:axId val="80280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80319232"/>
        <c:crosses val="autoZero"/>
        <c:auto val="1"/>
        <c:lblAlgn val="ctr"/>
        <c:lblOffset val="100"/>
        <c:noMultiLvlLbl val="0"/>
      </c:catAx>
      <c:valAx>
        <c:axId val="8031923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8028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20.7</c:v>
                </c:pt>
                <c:pt idx="1">
                  <c:v>10.8</c:v>
                </c:pt>
                <c:pt idx="2">
                  <c:v>22.5</c:v>
                </c:pt>
                <c:pt idx="3">
                  <c:v>1.8</c:v>
                </c:pt>
                <c:pt idx="4">
                  <c:v>1.8</c:v>
                </c:pt>
                <c:pt idx="5">
                  <c:v>17.100000000000001</c:v>
                </c:pt>
                <c:pt idx="6">
                  <c:v>2.7</c:v>
                </c:pt>
                <c:pt idx="8">
                  <c:v>8.1</c:v>
                </c:pt>
                <c:pt idx="9">
                  <c:v>2.7</c:v>
                </c:pt>
                <c:pt idx="11">
                  <c:v>9.9</c:v>
                </c:pt>
                <c:pt idx="12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58.6</c:v>
                </c:pt>
                <c:pt idx="1">
                  <c:v>27.9</c:v>
                </c:pt>
                <c:pt idx="2">
                  <c:v>59.5</c:v>
                </c:pt>
                <c:pt idx="3">
                  <c:v>8.1</c:v>
                </c:pt>
                <c:pt idx="4">
                  <c:v>7.2</c:v>
                </c:pt>
                <c:pt idx="5">
                  <c:v>43.2</c:v>
                </c:pt>
                <c:pt idx="6">
                  <c:v>7.2</c:v>
                </c:pt>
                <c:pt idx="7">
                  <c:v>2.7</c:v>
                </c:pt>
                <c:pt idx="8">
                  <c:v>27</c:v>
                </c:pt>
                <c:pt idx="9">
                  <c:v>10.8</c:v>
                </c:pt>
                <c:pt idx="10">
                  <c:v>6.3</c:v>
                </c:pt>
                <c:pt idx="11">
                  <c:v>36.9</c:v>
                </c:pt>
                <c:pt idx="12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0435072"/>
        <c:axId val="80436608"/>
      </c:barChart>
      <c:catAx>
        <c:axId val="804350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80436608"/>
        <c:crosses val="autoZero"/>
        <c:auto val="1"/>
        <c:lblAlgn val="ctr"/>
        <c:lblOffset val="100"/>
        <c:noMultiLvlLbl val="0"/>
      </c:catAx>
      <c:valAx>
        <c:axId val="8043660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8043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978885621151"/>
          <c:y val="4.6438311174580124E-2"/>
          <c:w val="0.82022932340145993"/>
          <c:h val="0.773684657933630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often (0,5)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2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</c:strCache>
            </c:strRef>
          </c:cat>
          <c:val>
            <c:numRef>
              <c:f>Sheet1!$B$2:$N$2</c:f>
              <c:numCache>
                <c:formatCode>0</c:formatCode>
                <c:ptCount val="12"/>
                <c:pt idx="0">
                  <c:v>5.5</c:v>
                </c:pt>
                <c:pt idx="1">
                  <c:v>3.7</c:v>
                </c:pt>
                <c:pt idx="2">
                  <c:v>9</c:v>
                </c:pt>
                <c:pt idx="3">
                  <c:v>4.0999999999999996</c:v>
                </c:pt>
                <c:pt idx="4">
                  <c:v>6.4</c:v>
                </c:pt>
                <c:pt idx="5">
                  <c:v>15</c:v>
                </c:pt>
                <c:pt idx="6">
                  <c:v>9.8000000000000007</c:v>
                </c:pt>
                <c:pt idx="7">
                  <c:v>8.6</c:v>
                </c:pt>
                <c:pt idx="8">
                  <c:v>12.5</c:v>
                </c:pt>
                <c:pt idx="9">
                  <c:v>11.6</c:v>
                </c:pt>
                <c:pt idx="10">
                  <c:v>22.4</c:v>
                </c:pt>
                <c:pt idx="11">
                  <c:v>17.399999999999999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year (1)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2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</c:strCache>
            </c:strRef>
          </c:cat>
          <c:val>
            <c:numRef>
              <c:f>Sheet1!$B$3:$N$3</c:f>
              <c:numCache>
                <c:formatCode>0</c:formatCode>
                <c:ptCount val="12"/>
                <c:pt idx="0">
                  <c:v>25.8</c:v>
                </c:pt>
                <c:pt idx="1">
                  <c:v>29.7</c:v>
                </c:pt>
                <c:pt idx="2">
                  <c:v>18</c:v>
                </c:pt>
                <c:pt idx="3">
                  <c:v>19.8</c:v>
                </c:pt>
                <c:pt idx="4">
                  <c:v>22.4</c:v>
                </c:pt>
                <c:pt idx="5">
                  <c:v>25</c:v>
                </c:pt>
                <c:pt idx="6">
                  <c:v>21.6</c:v>
                </c:pt>
                <c:pt idx="7">
                  <c:v>25</c:v>
                </c:pt>
                <c:pt idx="8">
                  <c:v>22.9</c:v>
                </c:pt>
                <c:pt idx="9">
                  <c:v>22.7</c:v>
                </c:pt>
                <c:pt idx="10">
                  <c:v>16.3</c:v>
                </c:pt>
                <c:pt idx="11">
                  <c:v>17.399999999999999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Every 6 months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2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</c:strCache>
            </c:strRef>
          </c:cat>
          <c:val>
            <c:numRef>
              <c:f>Sheet1!$B$4:$N$4</c:f>
              <c:numCache>
                <c:formatCode>0</c:formatCode>
                <c:ptCount val="12"/>
                <c:pt idx="0">
                  <c:v>31.3</c:v>
                </c:pt>
                <c:pt idx="1">
                  <c:v>30.1</c:v>
                </c:pt>
                <c:pt idx="2">
                  <c:v>42.7</c:v>
                </c:pt>
                <c:pt idx="3">
                  <c:v>44.6</c:v>
                </c:pt>
                <c:pt idx="4">
                  <c:v>29.6</c:v>
                </c:pt>
                <c:pt idx="5">
                  <c:v>23.3</c:v>
                </c:pt>
                <c:pt idx="6">
                  <c:v>25.5</c:v>
                </c:pt>
                <c:pt idx="7">
                  <c:v>34.4</c:v>
                </c:pt>
                <c:pt idx="8">
                  <c:v>18.8</c:v>
                </c:pt>
                <c:pt idx="9">
                  <c:v>30</c:v>
                </c:pt>
                <c:pt idx="10">
                  <c:v>22.4</c:v>
                </c:pt>
                <c:pt idx="11">
                  <c:v>43.5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Every 3 months (4)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2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</c:strCache>
            </c:strRef>
          </c:cat>
          <c:val>
            <c:numRef>
              <c:f>Sheet1!$B$5:$N$5</c:f>
              <c:numCache>
                <c:formatCode>0</c:formatCode>
                <c:ptCount val="12"/>
                <c:pt idx="0">
                  <c:v>25.6</c:v>
                </c:pt>
                <c:pt idx="1">
                  <c:v>27.1</c:v>
                </c:pt>
                <c:pt idx="2">
                  <c:v>18</c:v>
                </c:pt>
                <c:pt idx="3">
                  <c:v>20.7</c:v>
                </c:pt>
                <c:pt idx="4">
                  <c:v>27.2</c:v>
                </c:pt>
                <c:pt idx="5">
                  <c:v>20</c:v>
                </c:pt>
                <c:pt idx="6">
                  <c:v>23.5</c:v>
                </c:pt>
                <c:pt idx="7">
                  <c:v>21.1</c:v>
                </c:pt>
                <c:pt idx="8">
                  <c:v>18.8</c:v>
                </c:pt>
                <c:pt idx="9">
                  <c:v>20.9</c:v>
                </c:pt>
                <c:pt idx="10">
                  <c:v>14.3</c:v>
                </c:pt>
                <c:pt idx="11">
                  <c:v>17.399999999999999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Once a month (12)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2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</c:strCache>
            </c:strRef>
          </c:cat>
          <c:val>
            <c:numRef>
              <c:f>Sheet1!$B$6:$N$6</c:f>
              <c:numCache>
                <c:formatCode>0</c:formatCode>
                <c:ptCount val="12"/>
                <c:pt idx="0">
                  <c:v>8.8000000000000007</c:v>
                </c:pt>
                <c:pt idx="1">
                  <c:v>5.9</c:v>
                </c:pt>
                <c:pt idx="2">
                  <c:v>9</c:v>
                </c:pt>
                <c:pt idx="3">
                  <c:v>5.8</c:v>
                </c:pt>
                <c:pt idx="4">
                  <c:v>9.6</c:v>
                </c:pt>
                <c:pt idx="5">
                  <c:v>10.8</c:v>
                </c:pt>
                <c:pt idx="6">
                  <c:v>13.7</c:v>
                </c:pt>
                <c:pt idx="7">
                  <c:v>8.6</c:v>
                </c:pt>
                <c:pt idx="8">
                  <c:v>18.8</c:v>
                </c:pt>
                <c:pt idx="9">
                  <c:v>10.1</c:v>
                </c:pt>
                <c:pt idx="10">
                  <c:v>16.3</c:v>
                </c:pt>
                <c:pt idx="11">
                  <c:v>4.3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More than once a month (18)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Sheet1!$B$1:$N$1</c:f>
              <c:strCache>
                <c:ptCount val="12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</c:strCache>
            </c:strRef>
          </c:cat>
          <c:val>
            <c:numRef>
              <c:f>Sheet1!$B$7:$N$7</c:f>
              <c:numCache>
                <c:formatCode>0</c:formatCode>
                <c:ptCount val="12"/>
                <c:pt idx="0">
                  <c:v>3.1</c:v>
                </c:pt>
                <c:pt idx="1">
                  <c:v>3.3</c:v>
                </c:pt>
                <c:pt idx="2">
                  <c:v>3.4</c:v>
                </c:pt>
                <c:pt idx="3">
                  <c:v>5</c:v>
                </c:pt>
                <c:pt idx="4">
                  <c:v>4.8</c:v>
                </c:pt>
                <c:pt idx="5">
                  <c:v>5.8</c:v>
                </c:pt>
                <c:pt idx="6">
                  <c:v>5.9</c:v>
                </c:pt>
                <c:pt idx="7">
                  <c:v>2.2999999999999998</c:v>
                </c:pt>
                <c:pt idx="8">
                  <c:v>8.3000000000000007</c:v>
                </c:pt>
                <c:pt idx="9">
                  <c:v>4.7</c:v>
                </c:pt>
                <c:pt idx="10">
                  <c:v>8.1999999999999993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34613760"/>
        <c:axId val="235152128"/>
      </c:barChart>
      <c:catAx>
        <c:axId val="234613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35152128"/>
        <c:crosses val="autoZero"/>
        <c:auto val="1"/>
        <c:lblAlgn val="ctr"/>
        <c:lblOffset val="100"/>
        <c:noMultiLvlLbl val="0"/>
      </c:catAx>
      <c:valAx>
        <c:axId val="23515212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346137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5.8199341487309493E-2"/>
          <c:w val="0.14466835375127704"/>
          <c:h val="0.81875667013429476"/>
        </c:manualLayout>
      </c:layout>
      <c:overlay val="0"/>
      <c:txPr>
        <a:bodyPr/>
        <a:lstStyle/>
        <a:p>
          <a:pPr>
            <a:defRPr sz="9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15.8</c:v>
                </c:pt>
                <c:pt idx="1">
                  <c:v>18.7</c:v>
                </c:pt>
                <c:pt idx="2">
                  <c:v>12</c:v>
                </c:pt>
                <c:pt idx="3">
                  <c:v>11.6</c:v>
                </c:pt>
                <c:pt idx="4">
                  <c:v>5.3</c:v>
                </c:pt>
                <c:pt idx="5">
                  <c:v>10.199999999999999</c:v>
                </c:pt>
                <c:pt idx="6">
                  <c:v>3.5</c:v>
                </c:pt>
                <c:pt idx="7">
                  <c:v>2.5</c:v>
                </c:pt>
                <c:pt idx="8">
                  <c:v>6</c:v>
                </c:pt>
                <c:pt idx="9">
                  <c:v>7.7</c:v>
                </c:pt>
                <c:pt idx="10">
                  <c:v>4.2</c:v>
                </c:pt>
                <c:pt idx="12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43.7</c:v>
                </c:pt>
                <c:pt idx="1">
                  <c:v>31.7</c:v>
                </c:pt>
                <c:pt idx="2">
                  <c:v>38.4</c:v>
                </c:pt>
                <c:pt idx="3">
                  <c:v>25</c:v>
                </c:pt>
                <c:pt idx="4">
                  <c:v>24.6</c:v>
                </c:pt>
                <c:pt idx="5">
                  <c:v>31.7</c:v>
                </c:pt>
                <c:pt idx="6">
                  <c:v>14.1</c:v>
                </c:pt>
                <c:pt idx="7">
                  <c:v>10.199999999999999</c:v>
                </c:pt>
                <c:pt idx="8">
                  <c:v>21.1</c:v>
                </c:pt>
                <c:pt idx="9">
                  <c:v>25.4</c:v>
                </c:pt>
                <c:pt idx="10">
                  <c:v>14.4</c:v>
                </c:pt>
                <c:pt idx="12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462016"/>
        <c:axId val="81463552"/>
      </c:barChart>
      <c:catAx>
        <c:axId val="814620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81463552"/>
        <c:crosses val="autoZero"/>
        <c:auto val="1"/>
        <c:lblAlgn val="ctr"/>
        <c:lblOffset val="100"/>
        <c:noMultiLvlLbl val="0"/>
      </c:catAx>
      <c:valAx>
        <c:axId val="8146355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8146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21.9</c:v>
                </c:pt>
                <c:pt idx="1">
                  <c:v>6.4</c:v>
                </c:pt>
                <c:pt idx="2">
                  <c:v>12.8</c:v>
                </c:pt>
                <c:pt idx="3">
                  <c:v>0.5</c:v>
                </c:pt>
                <c:pt idx="4">
                  <c:v>5.9</c:v>
                </c:pt>
                <c:pt idx="5">
                  <c:v>36.9</c:v>
                </c:pt>
                <c:pt idx="6">
                  <c:v>0.7</c:v>
                </c:pt>
                <c:pt idx="7">
                  <c:v>2.7</c:v>
                </c:pt>
                <c:pt idx="8">
                  <c:v>6.1</c:v>
                </c:pt>
                <c:pt idx="9">
                  <c:v>3.9</c:v>
                </c:pt>
                <c:pt idx="10">
                  <c:v>1.2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57.5</c:v>
                </c:pt>
                <c:pt idx="1">
                  <c:v>17.2</c:v>
                </c:pt>
                <c:pt idx="2">
                  <c:v>51.4</c:v>
                </c:pt>
                <c:pt idx="3">
                  <c:v>1.7</c:v>
                </c:pt>
                <c:pt idx="4">
                  <c:v>31.2</c:v>
                </c:pt>
                <c:pt idx="5">
                  <c:v>67.099999999999994</c:v>
                </c:pt>
                <c:pt idx="6">
                  <c:v>7.6</c:v>
                </c:pt>
                <c:pt idx="7">
                  <c:v>11.3</c:v>
                </c:pt>
                <c:pt idx="8">
                  <c:v>23.8</c:v>
                </c:pt>
                <c:pt idx="9">
                  <c:v>27</c:v>
                </c:pt>
                <c:pt idx="10">
                  <c:v>3.4</c:v>
                </c:pt>
                <c:pt idx="12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505664"/>
        <c:axId val="81536128"/>
      </c:barChart>
      <c:catAx>
        <c:axId val="815056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81536128"/>
        <c:crosses val="autoZero"/>
        <c:auto val="1"/>
        <c:lblAlgn val="ctr"/>
        <c:lblOffset val="100"/>
        <c:noMultiLvlLbl val="0"/>
      </c:catAx>
      <c:valAx>
        <c:axId val="8153612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8150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19477777777778"/>
          <c:y val="0.83188891710444868"/>
          <c:w val="0.49064055555555564"/>
          <c:h val="0.16263827828653959"/>
        </c:manualLayout>
      </c:layout>
      <c:overlay val="1"/>
      <c:txPr>
        <a:bodyPr/>
        <a:lstStyle/>
        <a:p>
          <a:pPr>
            <a:defRPr sz="8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11.8</c:v>
                </c:pt>
                <c:pt idx="1">
                  <c:v>15.8</c:v>
                </c:pt>
                <c:pt idx="2">
                  <c:v>9.1999999999999993</c:v>
                </c:pt>
                <c:pt idx="3">
                  <c:v>14.5</c:v>
                </c:pt>
                <c:pt idx="4">
                  <c:v>2.6</c:v>
                </c:pt>
                <c:pt idx="5">
                  <c:v>13.2</c:v>
                </c:pt>
                <c:pt idx="6">
                  <c:v>13.2</c:v>
                </c:pt>
                <c:pt idx="7">
                  <c:v>6.6</c:v>
                </c:pt>
                <c:pt idx="8">
                  <c:v>3.9</c:v>
                </c:pt>
                <c:pt idx="9">
                  <c:v>2.6</c:v>
                </c:pt>
                <c:pt idx="10">
                  <c:v>5.3</c:v>
                </c:pt>
                <c:pt idx="12">
                  <c:v>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35.5</c:v>
                </c:pt>
                <c:pt idx="1">
                  <c:v>26.3</c:v>
                </c:pt>
                <c:pt idx="2">
                  <c:v>30.3</c:v>
                </c:pt>
                <c:pt idx="3">
                  <c:v>38.200000000000003</c:v>
                </c:pt>
                <c:pt idx="4">
                  <c:v>13.2</c:v>
                </c:pt>
                <c:pt idx="5">
                  <c:v>25</c:v>
                </c:pt>
                <c:pt idx="6">
                  <c:v>27.6</c:v>
                </c:pt>
                <c:pt idx="7">
                  <c:v>27.6</c:v>
                </c:pt>
                <c:pt idx="8">
                  <c:v>10.5</c:v>
                </c:pt>
                <c:pt idx="9">
                  <c:v>14.5</c:v>
                </c:pt>
                <c:pt idx="10">
                  <c:v>22.4</c:v>
                </c:pt>
                <c:pt idx="1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4376192"/>
        <c:axId val="234396288"/>
      </c:barChart>
      <c:catAx>
        <c:axId val="234376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34396288"/>
        <c:crosses val="autoZero"/>
        <c:auto val="1"/>
        <c:lblAlgn val="ctr"/>
        <c:lblOffset val="100"/>
        <c:noMultiLvlLbl val="0"/>
      </c:catAx>
      <c:valAx>
        <c:axId val="23439628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3437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Higher prices </c:v>
                </c:pt>
                <c:pt idx="1">
                  <c:v>Not used to do it</c:v>
                </c:pt>
                <c:pt idx="2">
                  <c:v>Few promotions</c:v>
                </c:pt>
                <c:pt idx="3">
                  <c:v>Does not have the preferred brands</c:v>
                </c:pt>
                <c:pt idx="4">
                  <c:v>It is far away</c:v>
                </c:pt>
                <c:pt idx="5">
                  <c:v>I am used to catalogue</c:v>
                </c:pt>
                <c:pt idx="6">
                  <c:v>More people/confused</c:v>
                </c:pt>
                <c:pt idx="7">
                  <c:v>Does not find products for the propose is loking for</c:v>
                </c:pt>
                <c:pt idx="8">
                  <c:v>Few diversity of products</c:v>
                </c:pt>
                <c:pt idx="9">
                  <c:v>Does not like the service</c:v>
                </c:pt>
                <c:pt idx="10">
                  <c:v>Others</c:v>
                </c:pt>
                <c:pt idx="11">
                  <c:v>Does not know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57.9</c:v>
                </c:pt>
                <c:pt idx="1">
                  <c:v>25</c:v>
                </c:pt>
                <c:pt idx="2">
                  <c:v>19.2</c:v>
                </c:pt>
                <c:pt idx="3">
                  <c:v>11.2</c:v>
                </c:pt>
                <c:pt idx="4">
                  <c:v>10.7</c:v>
                </c:pt>
                <c:pt idx="5">
                  <c:v>8.3000000000000007</c:v>
                </c:pt>
                <c:pt idx="6">
                  <c:v>5.4</c:v>
                </c:pt>
                <c:pt idx="7">
                  <c:v>5</c:v>
                </c:pt>
                <c:pt idx="8">
                  <c:v>4.0999999999999996</c:v>
                </c:pt>
                <c:pt idx="9">
                  <c:v>1.7</c:v>
                </c:pt>
                <c:pt idx="10">
                  <c:v>3.3</c:v>
                </c:pt>
                <c:pt idx="11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577088"/>
        <c:axId val="81578624"/>
      </c:barChart>
      <c:catAx>
        <c:axId val="81577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81578624"/>
        <c:crosses val="autoZero"/>
        <c:auto val="1"/>
        <c:lblAlgn val="ctr"/>
        <c:lblOffset val="100"/>
        <c:noMultiLvlLbl val="0"/>
      </c:catAx>
      <c:valAx>
        <c:axId val="815786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8157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Perfumes &amp; Companhia</c:v>
                </c:pt>
                <c:pt idx="1">
                  <c:v>Boticário</c:v>
                </c:pt>
                <c:pt idx="2">
                  <c:v>Sephora</c:v>
                </c:pt>
                <c:pt idx="3">
                  <c:v>Douglas</c:v>
                </c:pt>
                <c:pt idx="4">
                  <c:v>Equivalenza</c:v>
                </c:pt>
                <c:pt idx="5">
                  <c:v>Primor</c:v>
                </c:pt>
                <c:pt idx="6">
                  <c:v>5ª Essência</c:v>
                </c:pt>
                <c:pt idx="7">
                  <c:v>Aromas</c:v>
                </c:pt>
                <c:pt idx="8">
                  <c:v>Other</c:v>
                </c:pt>
                <c:pt idx="9">
                  <c:v>Does not remember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51.7</c:v>
                </c:pt>
                <c:pt idx="1">
                  <c:v>33.799999999999997</c:v>
                </c:pt>
                <c:pt idx="2">
                  <c:v>28.1</c:v>
                </c:pt>
                <c:pt idx="3">
                  <c:v>21.3</c:v>
                </c:pt>
                <c:pt idx="4">
                  <c:v>9.9</c:v>
                </c:pt>
                <c:pt idx="5">
                  <c:v>6.5</c:v>
                </c:pt>
                <c:pt idx="6">
                  <c:v>5.3</c:v>
                </c:pt>
                <c:pt idx="7">
                  <c:v>5.3</c:v>
                </c:pt>
                <c:pt idx="8">
                  <c:v>4.9000000000000004</c:v>
                </c:pt>
                <c:pt idx="9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691776"/>
        <c:axId val="81693312"/>
      </c:barChart>
      <c:catAx>
        <c:axId val="816917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81693312"/>
        <c:crosses val="autoZero"/>
        <c:auto val="1"/>
        <c:lblAlgn val="ctr"/>
        <c:lblOffset val="100"/>
        <c:noMultiLvlLbl val="0"/>
      </c:catAx>
      <c:valAx>
        <c:axId val="8169331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8169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494398581563499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Notino</c:v>
                </c:pt>
                <c:pt idx="1">
                  <c:v>Perfumes Club</c:v>
                </c:pt>
                <c:pt idx="2">
                  <c:v>El Corte Inglés</c:v>
                </c:pt>
                <c:pt idx="3">
                  <c:v>Skin</c:v>
                </c:pt>
                <c:pt idx="4">
                  <c:v>Others</c:v>
                </c:pt>
                <c:pt idx="5">
                  <c:v>DK/DA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21.3</c:v>
                </c:pt>
                <c:pt idx="1">
                  <c:v>13.8</c:v>
                </c:pt>
                <c:pt idx="2">
                  <c:v>5</c:v>
                </c:pt>
                <c:pt idx="3">
                  <c:v>5</c:v>
                </c:pt>
                <c:pt idx="4">
                  <c:v>48.8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0599296"/>
        <c:axId val="100600832"/>
      </c:barChart>
      <c:catAx>
        <c:axId val="1005992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00600832"/>
        <c:crosses val="autoZero"/>
        <c:auto val="1"/>
        <c:lblAlgn val="ctr"/>
        <c:lblOffset val="100"/>
        <c:noMultiLvlLbl val="0"/>
      </c:catAx>
      <c:valAx>
        <c:axId val="10060083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0059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Boticário</c:v>
                </c:pt>
                <c:pt idx="1">
                  <c:v>Nívea</c:v>
                </c:pt>
                <c:pt idx="2">
                  <c:v>L'Oreal</c:v>
                </c:pt>
                <c:pt idx="3">
                  <c:v>Bioderma</c:v>
                </c:pt>
                <c:pt idx="4">
                  <c:v>Avéne</c:v>
                </c:pt>
                <c:pt idx="5">
                  <c:v>Biotherm</c:v>
                </c:pt>
                <c:pt idx="6">
                  <c:v>Clarins</c:v>
                </c:pt>
                <c:pt idx="7">
                  <c:v>Vichy</c:v>
                </c:pt>
                <c:pt idx="8">
                  <c:v>Garnier</c:v>
                </c:pt>
                <c:pt idx="9">
                  <c:v>Caudalie</c:v>
                </c:pt>
                <c:pt idx="10">
                  <c:v>Clinique</c:v>
                </c:pt>
                <c:pt idx="11">
                  <c:v>The Body Shop</c:v>
                </c:pt>
                <c:pt idx="12">
                  <c:v>Uriage</c:v>
                </c:pt>
                <c:pt idx="13">
                  <c:v>Lancôme</c:v>
                </c:pt>
                <c:pt idx="14">
                  <c:v>La Roche Possay</c:v>
                </c:pt>
                <c:pt idx="15">
                  <c:v>Sephora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25.5</c:v>
                </c:pt>
                <c:pt idx="1">
                  <c:v>25.5</c:v>
                </c:pt>
                <c:pt idx="2">
                  <c:v>20.5</c:v>
                </c:pt>
                <c:pt idx="3">
                  <c:v>20.2</c:v>
                </c:pt>
                <c:pt idx="4">
                  <c:v>19</c:v>
                </c:pt>
                <c:pt idx="5">
                  <c:v>17.100000000000001</c:v>
                </c:pt>
                <c:pt idx="6">
                  <c:v>16.7</c:v>
                </c:pt>
                <c:pt idx="7">
                  <c:v>16.7</c:v>
                </c:pt>
                <c:pt idx="8">
                  <c:v>13.7</c:v>
                </c:pt>
                <c:pt idx="9">
                  <c:v>12.2</c:v>
                </c:pt>
                <c:pt idx="10">
                  <c:v>10.6</c:v>
                </c:pt>
                <c:pt idx="11">
                  <c:v>10.6</c:v>
                </c:pt>
                <c:pt idx="12">
                  <c:v>10.3</c:v>
                </c:pt>
                <c:pt idx="13">
                  <c:v>9.9</c:v>
                </c:pt>
                <c:pt idx="14">
                  <c:v>9.1</c:v>
                </c:pt>
                <c:pt idx="15">
                  <c:v>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Boticário</c:v>
                </c:pt>
                <c:pt idx="1">
                  <c:v>Nívea</c:v>
                </c:pt>
                <c:pt idx="2">
                  <c:v>L'Oreal</c:v>
                </c:pt>
                <c:pt idx="3">
                  <c:v>Bioderma</c:v>
                </c:pt>
                <c:pt idx="4">
                  <c:v>Avéne</c:v>
                </c:pt>
                <c:pt idx="5">
                  <c:v>Biotherm</c:v>
                </c:pt>
                <c:pt idx="6">
                  <c:v>Clarins</c:v>
                </c:pt>
                <c:pt idx="7">
                  <c:v>Vichy</c:v>
                </c:pt>
                <c:pt idx="8">
                  <c:v>Garnier</c:v>
                </c:pt>
                <c:pt idx="9">
                  <c:v>Caudalie</c:v>
                </c:pt>
                <c:pt idx="10">
                  <c:v>Clinique</c:v>
                </c:pt>
                <c:pt idx="11">
                  <c:v>The Body Shop</c:v>
                </c:pt>
                <c:pt idx="12">
                  <c:v>Uriage</c:v>
                </c:pt>
                <c:pt idx="13">
                  <c:v>Lancôme</c:v>
                </c:pt>
                <c:pt idx="14">
                  <c:v>La Roche Possay</c:v>
                </c:pt>
                <c:pt idx="15">
                  <c:v>Sephora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6"/>
                <c:pt idx="0">
                  <c:v>13.7</c:v>
                </c:pt>
                <c:pt idx="1">
                  <c:v>11.4</c:v>
                </c:pt>
                <c:pt idx="2">
                  <c:v>6.8</c:v>
                </c:pt>
                <c:pt idx="3">
                  <c:v>6.8</c:v>
                </c:pt>
                <c:pt idx="4">
                  <c:v>4.9000000000000004</c:v>
                </c:pt>
                <c:pt idx="5">
                  <c:v>5.7</c:v>
                </c:pt>
                <c:pt idx="6">
                  <c:v>4.2</c:v>
                </c:pt>
                <c:pt idx="7">
                  <c:v>4.2</c:v>
                </c:pt>
                <c:pt idx="8">
                  <c:v>2.7</c:v>
                </c:pt>
                <c:pt idx="9">
                  <c:v>3</c:v>
                </c:pt>
                <c:pt idx="10">
                  <c:v>4.5999999999999996</c:v>
                </c:pt>
                <c:pt idx="11">
                  <c:v>2.2999999999999998</c:v>
                </c:pt>
                <c:pt idx="12">
                  <c:v>3.4</c:v>
                </c:pt>
                <c:pt idx="13">
                  <c:v>2.7</c:v>
                </c:pt>
                <c:pt idx="14">
                  <c:v>3</c:v>
                </c:pt>
                <c:pt idx="15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1144832"/>
        <c:axId val="101167104"/>
      </c:barChart>
      <c:catAx>
        <c:axId val="1011448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01167104"/>
        <c:crosses val="autoZero"/>
        <c:auto val="1"/>
        <c:lblAlgn val="ctr"/>
        <c:lblOffset val="100"/>
        <c:noMultiLvlLbl val="0"/>
      </c:catAx>
      <c:valAx>
        <c:axId val="10116710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0114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Nívea</c:v>
                </c:pt>
                <c:pt idx="1">
                  <c:v>Bioderma</c:v>
                </c:pt>
                <c:pt idx="2">
                  <c:v>Vichy</c:v>
                </c:pt>
                <c:pt idx="3">
                  <c:v>Avéne</c:v>
                </c:pt>
                <c:pt idx="4">
                  <c:v>Biotherm</c:v>
                </c:pt>
                <c:pt idx="5">
                  <c:v>L'Oreal</c:v>
                </c:pt>
                <c:pt idx="6">
                  <c:v>Uriage</c:v>
                </c:pt>
                <c:pt idx="7">
                  <c:v>Caudalie</c:v>
                </c:pt>
                <c:pt idx="8">
                  <c:v>Clinique</c:v>
                </c:pt>
                <c:pt idx="9">
                  <c:v>Garnier</c:v>
                </c:pt>
                <c:pt idx="10">
                  <c:v>Clarins</c:v>
                </c:pt>
                <c:pt idx="11">
                  <c:v>Chanel</c:v>
                </c:pt>
                <c:pt idx="12">
                  <c:v>Lierac</c:v>
                </c:pt>
                <c:pt idx="13">
                  <c:v>Lancôme</c:v>
                </c:pt>
                <c:pt idx="14">
                  <c:v>Filorga</c:v>
                </c:pt>
                <c:pt idx="15">
                  <c:v>La Roche Possay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21.3</c:v>
                </c:pt>
                <c:pt idx="1">
                  <c:v>20</c:v>
                </c:pt>
                <c:pt idx="2">
                  <c:v>20</c:v>
                </c:pt>
                <c:pt idx="3">
                  <c:v>18.8</c:v>
                </c:pt>
                <c:pt idx="4">
                  <c:v>15</c:v>
                </c:pt>
                <c:pt idx="5">
                  <c:v>15</c:v>
                </c:pt>
                <c:pt idx="6">
                  <c:v>13.8</c:v>
                </c:pt>
                <c:pt idx="7">
                  <c:v>11.3</c:v>
                </c:pt>
                <c:pt idx="8">
                  <c:v>11.3</c:v>
                </c:pt>
                <c:pt idx="9">
                  <c:v>11.3</c:v>
                </c:pt>
                <c:pt idx="10">
                  <c:v>10</c:v>
                </c:pt>
                <c:pt idx="11">
                  <c:v>8.8000000000000007</c:v>
                </c:pt>
                <c:pt idx="12">
                  <c:v>8.8000000000000007</c:v>
                </c:pt>
                <c:pt idx="13">
                  <c:v>8.8000000000000007</c:v>
                </c:pt>
                <c:pt idx="14">
                  <c:v>6.3</c:v>
                </c:pt>
                <c:pt idx="15">
                  <c:v>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Nívea</c:v>
                </c:pt>
                <c:pt idx="1">
                  <c:v>Bioderma</c:v>
                </c:pt>
                <c:pt idx="2">
                  <c:v>Vichy</c:v>
                </c:pt>
                <c:pt idx="3">
                  <c:v>Avéne</c:v>
                </c:pt>
                <c:pt idx="4">
                  <c:v>Biotherm</c:v>
                </c:pt>
                <c:pt idx="5">
                  <c:v>L'Oreal</c:v>
                </c:pt>
                <c:pt idx="6">
                  <c:v>Uriage</c:v>
                </c:pt>
                <c:pt idx="7">
                  <c:v>Caudalie</c:v>
                </c:pt>
                <c:pt idx="8">
                  <c:v>Clinique</c:v>
                </c:pt>
                <c:pt idx="9">
                  <c:v>Garnier</c:v>
                </c:pt>
                <c:pt idx="10">
                  <c:v>Clarins</c:v>
                </c:pt>
                <c:pt idx="11">
                  <c:v>Chanel</c:v>
                </c:pt>
                <c:pt idx="12">
                  <c:v>Lierac</c:v>
                </c:pt>
                <c:pt idx="13">
                  <c:v>Lancôme</c:v>
                </c:pt>
                <c:pt idx="14">
                  <c:v>Filorga</c:v>
                </c:pt>
                <c:pt idx="15">
                  <c:v>La Roche Possay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6"/>
                <c:pt idx="0">
                  <c:v>16.3</c:v>
                </c:pt>
                <c:pt idx="1">
                  <c:v>3.8</c:v>
                </c:pt>
                <c:pt idx="2">
                  <c:v>6.3</c:v>
                </c:pt>
                <c:pt idx="3">
                  <c:v>6.3</c:v>
                </c:pt>
                <c:pt idx="4">
                  <c:v>10</c:v>
                </c:pt>
                <c:pt idx="5">
                  <c:v>7.5</c:v>
                </c:pt>
                <c:pt idx="6">
                  <c:v>3.8</c:v>
                </c:pt>
                <c:pt idx="7">
                  <c:v>3.8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6.3</c:v>
                </c:pt>
                <c:pt idx="12">
                  <c:v>3.8</c:v>
                </c:pt>
                <c:pt idx="13">
                  <c:v>1.3</c:v>
                </c:pt>
                <c:pt idx="14">
                  <c:v>2.5</c:v>
                </c:pt>
                <c:pt idx="15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3679488"/>
        <c:axId val="103681024"/>
      </c:barChart>
      <c:catAx>
        <c:axId val="1036794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03681024"/>
        <c:crosses val="autoZero"/>
        <c:auto val="1"/>
        <c:lblAlgn val="ctr"/>
        <c:lblOffset val="100"/>
        <c:noMultiLvlLbl val="0"/>
      </c:catAx>
      <c:valAx>
        <c:axId val="1036810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03679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7836131939255"/>
          <c:y val="1.9681028349095964E-2"/>
          <c:w val="0.58081400722087295"/>
          <c:h val="0.94889072608953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  <c:pt idx="13">
                  <c:v>Others -physical store</c:v>
                </c:pt>
                <c:pt idx="14">
                  <c:v>Others - online</c:v>
                </c:pt>
                <c:pt idx="15">
                  <c:v>Does not buy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14.8</c:v>
                </c:pt>
                <c:pt idx="1">
                  <c:v>7.3</c:v>
                </c:pt>
                <c:pt idx="2">
                  <c:v>1.9</c:v>
                </c:pt>
                <c:pt idx="3">
                  <c:v>2.5</c:v>
                </c:pt>
                <c:pt idx="4">
                  <c:v>3.2</c:v>
                </c:pt>
                <c:pt idx="5">
                  <c:v>2.2999999999999998</c:v>
                </c:pt>
                <c:pt idx="6">
                  <c:v>6.3</c:v>
                </c:pt>
                <c:pt idx="7">
                  <c:v>9.3000000000000007</c:v>
                </c:pt>
                <c:pt idx="8">
                  <c:v>2.4</c:v>
                </c:pt>
                <c:pt idx="9">
                  <c:v>9.1</c:v>
                </c:pt>
                <c:pt idx="10">
                  <c:v>2</c:v>
                </c:pt>
                <c:pt idx="11">
                  <c:v>28.4</c:v>
                </c:pt>
                <c:pt idx="12">
                  <c:v>2.5</c:v>
                </c:pt>
                <c:pt idx="13">
                  <c:v>1</c:v>
                </c:pt>
                <c:pt idx="14">
                  <c:v>1.2</c:v>
                </c:pt>
                <c:pt idx="15">
                  <c:v>38.5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 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8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  <c:pt idx="13">
                  <c:v>Others -physical store</c:v>
                </c:pt>
                <c:pt idx="14">
                  <c:v>Others - online</c:v>
                </c:pt>
                <c:pt idx="15">
                  <c:v>Does not buy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6"/>
                <c:pt idx="0">
                  <c:v>13.5</c:v>
                </c:pt>
                <c:pt idx="1">
                  <c:v>6.1</c:v>
                </c:pt>
                <c:pt idx="2">
                  <c:v>1.4</c:v>
                </c:pt>
                <c:pt idx="3">
                  <c:v>2.4</c:v>
                </c:pt>
                <c:pt idx="4">
                  <c:v>2.6</c:v>
                </c:pt>
                <c:pt idx="5">
                  <c:v>1.7</c:v>
                </c:pt>
                <c:pt idx="6">
                  <c:v>5.9</c:v>
                </c:pt>
                <c:pt idx="7">
                  <c:v>8</c:v>
                </c:pt>
                <c:pt idx="8">
                  <c:v>2.2000000000000002</c:v>
                </c:pt>
                <c:pt idx="9">
                  <c:v>8</c:v>
                </c:pt>
                <c:pt idx="10">
                  <c:v>1.7</c:v>
                </c:pt>
                <c:pt idx="11">
                  <c:v>26.7</c:v>
                </c:pt>
                <c:pt idx="12">
                  <c:v>2.1</c:v>
                </c:pt>
                <c:pt idx="13">
                  <c:v>0.8</c:v>
                </c:pt>
                <c:pt idx="14">
                  <c:v>1.2</c:v>
                </c:pt>
                <c:pt idx="15">
                  <c:v>40.200000000000003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  <c:pt idx="13">
                  <c:v>Others -physical store</c:v>
                </c:pt>
                <c:pt idx="14">
                  <c:v>Others - online</c:v>
                </c:pt>
                <c:pt idx="15">
                  <c:v>Does not buy</c:v>
                </c:pt>
              </c:strCache>
            </c:strRef>
          </c:cat>
          <c:val>
            <c:numRef>
              <c:f>Sheet1!$D$2:$D$17</c:f>
              <c:numCache>
                <c:formatCode>0</c:formatCode>
                <c:ptCount val="16"/>
                <c:pt idx="0">
                  <c:v>12</c:v>
                </c:pt>
                <c:pt idx="1">
                  <c:v>5.4</c:v>
                </c:pt>
                <c:pt idx="2">
                  <c:v>1.4</c:v>
                </c:pt>
                <c:pt idx="3">
                  <c:v>1.3</c:v>
                </c:pt>
                <c:pt idx="4">
                  <c:v>2</c:v>
                </c:pt>
                <c:pt idx="5">
                  <c:v>1.2</c:v>
                </c:pt>
                <c:pt idx="6">
                  <c:v>4.0999999999999996</c:v>
                </c:pt>
                <c:pt idx="7">
                  <c:v>5.2</c:v>
                </c:pt>
                <c:pt idx="8">
                  <c:v>1</c:v>
                </c:pt>
                <c:pt idx="9">
                  <c:v>4.2</c:v>
                </c:pt>
                <c:pt idx="10">
                  <c:v>1</c:v>
                </c:pt>
                <c:pt idx="11">
                  <c:v>11.5</c:v>
                </c:pt>
                <c:pt idx="12">
                  <c:v>1.4</c:v>
                </c:pt>
                <c:pt idx="14">
                  <c:v>0.6</c:v>
                </c:pt>
                <c:pt idx="15">
                  <c:v>62.2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3504640"/>
        <c:axId val="73506176"/>
      </c:barChart>
      <c:catAx>
        <c:axId val="735046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73506176"/>
        <c:crosses val="autoZero"/>
        <c:auto val="1"/>
        <c:lblAlgn val="ctr"/>
        <c:lblOffset val="100"/>
        <c:noMultiLvlLbl val="0"/>
      </c:catAx>
      <c:valAx>
        <c:axId val="7350617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7350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38167298202655"/>
          <c:y val="0.7776391512054216"/>
          <c:w val="0.16154013978131329"/>
          <c:h val="0.18980603809978561"/>
        </c:manualLayout>
      </c:layout>
      <c:overlay val="1"/>
      <c:txPr>
        <a:bodyPr/>
        <a:lstStyle/>
        <a:p>
          <a:pPr>
            <a:defRPr sz="9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50863520550441"/>
          <c:y val="4.6438311174580124E-2"/>
          <c:w val="0.79728724496751824"/>
          <c:h val="0.729592159513140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often (0,5)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Pharmacy - online</c:v>
                </c:pt>
                <c:pt idx="8">
                  <c:v>Health areas - physical store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Sheet1!$B$2:$P$2</c:f>
              <c:numCache>
                <c:formatCode>0</c:formatCode>
                <c:ptCount val="11"/>
                <c:pt idx="0">
                  <c:v>2.7</c:v>
                </c:pt>
                <c:pt idx="1">
                  <c:v>5.5</c:v>
                </c:pt>
                <c:pt idx="2">
                  <c:v>5.3</c:v>
                </c:pt>
                <c:pt idx="3">
                  <c:v>0</c:v>
                </c:pt>
                <c:pt idx="4">
                  <c:v>9.4</c:v>
                </c:pt>
                <c:pt idx="5">
                  <c:v>1.6</c:v>
                </c:pt>
                <c:pt idx="6">
                  <c:v>4.3</c:v>
                </c:pt>
                <c:pt idx="7">
                  <c:v>0</c:v>
                </c:pt>
                <c:pt idx="8">
                  <c:v>7.7</c:v>
                </c:pt>
                <c:pt idx="9">
                  <c:v>4.5999999999999996</c:v>
                </c:pt>
                <c:pt idx="10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year (1)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Pharmacy - online</c:v>
                </c:pt>
                <c:pt idx="8">
                  <c:v>Health areas - physical store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Sheet1!$B$3:$P$3</c:f>
              <c:numCache>
                <c:formatCode>0</c:formatCode>
                <c:ptCount val="11"/>
                <c:pt idx="0">
                  <c:v>16.899999999999999</c:v>
                </c:pt>
                <c:pt idx="1">
                  <c:v>15.1</c:v>
                </c:pt>
                <c:pt idx="2">
                  <c:v>26.3</c:v>
                </c:pt>
                <c:pt idx="3">
                  <c:v>20</c:v>
                </c:pt>
                <c:pt idx="4">
                  <c:v>12.5</c:v>
                </c:pt>
                <c:pt idx="5">
                  <c:v>17.5</c:v>
                </c:pt>
                <c:pt idx="6">
                  <c:v>20.399999999999999</c:v>
                </c:pt>
                <c:pt idx="7">
                  <c:v>20.8</c:v>
                </c:pt>
                <c:pt idx="8">
                  <c:v>17.600000000000001</c:v>
                </c:pt>
                <c:pt idx="9">
                  <c:v>11.6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Every 6 months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Pharmacy - online</c:v>
                </c:pt>
                <c:pt idx="8">
                  <c:v>Health areas - physical store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Sheet1!$B$4:$P$4</c:f>
              <c:numCache>
                <c:formatCode>0</c:formatCode>
                <c:ptCount val="11"/>
                <c:pt idx="0">
                  <c:v>26.4</c:v>
                </c:pt>
                <c:pt idx="1">
                  <c:v>24.7</c:v>
                </c:pt>
                <c:pt idx="2">
                  <c:v>5.3</c:v>
                </c:pt>
                <c:pt idx="3">
                  <c:v>36</c:v>
                </c:pt>
                <c:pt idx="4">
                  <c:v>12.5</c:v>
                </c:pt>
                <c:pt idx="5">
                  <c:v>28.6</c:v>
                </c:pt>
                <c:pt idx="6">
                  <c:v>32.299999999999997</c:v>
                </c:pt>
                <c:pt idx="7">
                  <c:v>20.8</c:v>
                </c:pt>
                <c:pt idx="8">
                  <c:v>29.7</c:v>
                </c:pt>
                <c:pt idx="9">
                  <c:v>28.5</c:v>
                </c:pt>
                <c:pt idx="10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Every 3 months (4)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Pharmacy - online</c:v>
                </c:pt>
                <c:pt idx="8">
                  <c:v>Health areas - physical store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Sheet1!$B$5:$P$5</c:f>
              <c:numCache>
                <c:formatCode>0</c:formatCode>
                <c:ptCount val="11"/>
                <c:pt idx="0">
                  <c:v>28.4</c:v>
                </c:pt>
                <c:pt idx="1">
                  <c:v>28.8</c:v>
                </c:pt>
                <c:pt idx="2">
                  <c:v>42.1</c:v>
                </c:pt>
                <c:pt idx="3">
                  <c:v>28</c:v>
                </c:pt>
                <c:pt idx="4">
                  <c:v>34.4</c:v>
                </c:pt>
                <c:pt idx="5">
                  <c:v>34.9</c:v>
                </c:pt>
                <c:pt idx="6">
                  <c:v>28</c:v>
                </c:pt>
                <c:pt idx="7">
                  <c:v>33.299999999999997</c:v>
                </c:pt>
                <c:pt idx="8">
                  <c:v>27.5</c:v>
                </c:pt>
                <c:pt idx="9">
                  <c:v>33.5</c:v>
                </c:pt>
                <c:pt idx="10">
                  <c:v>20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Once a month (12)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Pharmacy - online</c:v>
                </c:pt>
                <c:pt idx="8">
                  <c:v>Health areas - physical store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Sheet1!$B$6:$P$6</c:f>
              <c:numCache>
                <c:formatCode>0</c:formatCode>
                <c:ptCount val="11"/>
                <c:pt idx="0">
                  <c:v>17.600000000000001</c:v>
                </c:pt>
                <c:pt idx="1">
                  <c:v>17.8</c:v>
                </c:pt>
                <c:pt idx="2">
                  <c:v>10.5</c:v>
                </c:pt>
                <c:pt idx="3">
                  <c:v>12</c:v>
                </c:pt>
                <c:pt idx="4">
                  <c:v>25</c:v>
                </c:pt>
                <c:pt idx="5">
                  <c:v>12.7</c:v>
                </c:pt>
                <c:pt idx="6">
                  <c:v>11.8</c:v>
                </c:pt>
                <c:pt idx="7">
                  <c:v>25</c:v>
                </c:pt>
                <c:pt idx="8">
                  <c:v>13.2</c:v>
                </c:pt>
                <c:pt idx="9">
                  <c:v>17.3</c:v>
                </c:pt>
                <c:pt idx="10">
                  <c:v>32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More than once a month (18)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Pharmacy - online</c:v>
                </c:pt>
                <c:pt idx="8">
                  <c:v>Health areas - physical store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Sheet1!$B$7:$P$7</c:f>
              <c:numCache>
                <c:formatCode>0</c:formatCode>
                <c:ptCount val="11"/>
                <c:pt idx="0">
                  <c:v>8.1</c:v>
                </c:pt>
                <c:pt idx="1">
                  <c:v>8.1999999999999993</c:v>
                </c:pt>
                <c:pt idx="2">
                  <c:v>10.5</c:v>
                </c:pt>
                <c:pt idx="3">
                  <c:v>4</c:v>
                </c:pt>
                <c:pt idx="4">
                  <c:v>6.3</c:v>
                </c:pt>
                <c:pt idx="5">
                  <c:v>4.8</c:v>
                </c:pt>
                <c:pt idx="6">
                  <c:v>3.2</c:v>
                </c:pt>
                <c:pt idx="7">
                  <c:v>0</c:v>
                </c:pt>
                <c:pt idx="8">
                  <c:v>4.4000000000000004</c:v>
                </c:pt>
                <c:pt idx="9">
                  <c:v>4.5999999999999996</c:v>
                </c:pt>
                <c:pt idx="1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14471296"/>
        <c:axId val="114472832"/>
      </c:barChart>
      <c:catAx>
        <c:axId val="114471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14472832"/>
        <c:crosses val="autoZero"/>
        <c:auto val="1"/>
        <c:lblAlgn val="ctr"/>
        <c:lblOffset val="100"/>
        <c:noMultiLvlLbl val="0"/>
      </c:catAx>
      <c:valAx>
        <c:axId val="11447283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44712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5.8199341487309493E-2"/>
          <c:w val="0.14466835375127704"/>
          <c:h val="0.81875667013429476"/>
        </c:manualLayout>
      </c:layout>
      <c:overlay val="0"/>
      <c:txPr>
        <a:bodyPr/>
        <a:lstStyle/>
        <a:p>
          <a:pPr>
            <a:defRPr sz="9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978885621151"/>
          <c:y val="4.6438311174580124E-2"/>
          <c:w val="0.82022932340145993"/>
          <c:h val="0.77368465793363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Spent (in €)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2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2"/>
                <c:pt idx="0">
                  <c:v>70.64</c:v>
                </c:pt>
                <c:pt idx="1">
                  <c:v>60.48</c:v>
                </c:pt>
                <c:pt idx="2">
                  <c:v>47.27</c:v>
                </c:pt>
                <c:pt idx="3">
                  <c:v>57.97</c:v>
                </c:pt>
                <c:pt idx="4" formatCode="0.00">
                  <c:v>34.696721311475407</c:v>
                </c:pt>
                <c:pt idx="5">
                  <c:v>29.8</c:v>
                </c:pt>
                <c:pt idx="6">
                  <c:v>30.7</c:v>
                </c:pt>
                <c:pt idx="7">
                  <c:v>31.33</c:v>
                </c:pt>
                <c:pt idx="8">
                  <c:v>32.5</c:v>
                </c:pt>
                <c:pt idx="9">
                  <c:v>26.16</c:v>
                </c:pt>
                <c:pt idx="10">
                  <c:v>21.67</c:v>
                </c:pt>
                <c:pt idx="11">
                  <c:v>25.74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5279104"/>
        <c:axId val="235280640"/>
      </c:barChart>
      <c:catAx>
        <c:axId val="23527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35280640"/>
        <c:crosses val="autoZero"/>
        <c:auto val="1"/>
        <c:lblAlgn val="ctr"/>
        <c:lblOffset val="100"/>
        <c:noMultiLvlLbl val="0"/>
      </c:catAx>
      <c:valAx>
        <c:axId val="23528064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352791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2231898068673373"/>
          <c:w val="9.7315596664901971E-2"/>
          <c:h val="0.16419546573678195"/>
        </c:manualLayout>
      </c:layout>
      <c:overlay val="0"/>
      <c:txPr>
        <a:bodyPr/>
        <a:lstStyle/>
        <a:p>
          <a:pPr>
            <a:defRPr sz="900" b="1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8051607635285"/>
          <c:y val="3.5059724546734949E-2"/>
          <c:w val="0.85289507127934283"/>
          <c:h val="0.63145134411588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Spent (in €)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1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Pharmacy - online</c:v>
                </c:pt>
                <c:pt idx="8">
                  <c:v>Health areas - physical store</c:v>
                </c:pt>
                <c:pt idx="9">
                  <c:v>Hyper/Super - physical store</c:v>
                </c:pt>
                <c:pt idx="10">
                  <c:v>Hyper/Super - online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1"/>
                <c:pt idx="0">
                  <c:v>28.61</c:v>
                </c:pt>
                <c:pt idx="1">
                  <c:v>26.6</c:v>
                </c:pt>
                <c:pt idx="2">
                  <c:v>21.35</c:v>
                </c:pt>
                <c:pt idx="3">
                  <c:v>31.88</c:v>
                </c:pt>
                <c:pt idx="4">
                  <c:v>26.93</c:v>
                </c:pt>
                <c:pt idx="5">
                  <c:v>18.87</c:v>
                </c:pt>
                <c:pt idx="6">
                  <c:v>19.399999999999999</c:v>
                </c:pt>
                <c:pt idx="7">
                  <c:v>24.59</c:v>
                </c:pt>
                <c:pt idx="8">
                  <c:v>21.25</c:v>
                </c:pt>
                <c:pt idx="9">
                  <c:v>14.74</c:v>
                </c:pt>
                <c:pt idx="10">
                  <c:v>15.83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7694080"/>
        <c:axId val="337733120"/>
      </c:barChart>
      <c:catAx>
        <c:axId val="33769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37733120"/>
        <c:crosses val="autoZero"/>
        <c:auto val="1"/>
        <c:lblAlgn val="ctr"/>
        <c:lblOffset val="100"/>
        <c:noMultiLvlLbl val="0"/>
      </c:catAx>
      <c:valAx>
        <c:axId val="33773312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76940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2231898068673373"/>
          <c:w val="9.7315596664901971E-2"/>
          <c:h val="0.16419546573678195"/>
        </c:manualLayout>
      </c:layout>
      <c:overlay val="0"/>
      <c:txPr>
        <a:bodyPr/>
        <a:lstStyle/>
        <a:p>
          <a:pPr>
            <a:defRPr sz="900" b="1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79092435722614"/>
          <c:y val="4.6438311174580124E-2"/>
          <c:w val="0.29941163409213672"/>
          <c:h val="0.7846951027360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Spent 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7.4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Spent the same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67.599999999999994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Spent Less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7805952"/>
        <c:axId val="217807488"/>
      </c:barChart>
      <c:catAx>
        <c:axId val="2178059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17807488"/>
        <c:crosses val="autoZero"/>
        <c:auto val="1"/>
        <c:lblAlgn val="ctr"/>
        <c:lblOffset val="100"/>
        <c:noMultiLvlLbl val="0"/>
      </c:catAx>
      <c:valAx>
        <c:axId val="21780748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178059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11502773002088895"/>
          <c:w val="0.18399319753232865"/>
          <c:h val="0.69395457621800016"/>
        </c:manualLayout>
      </c:layout>
      <c:overlay val="0"/>
      <c:txPr>
        <a:bodyPr/>
        <a:lstStyle/>
        <a:p>
          <a:pPr>
            <a:defRPr sz="10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3705072196274"/>
          <c:y val="2.8778368060114533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Personalized service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Has more variety of products and brands</c:v>
                </c:pt>
                <c:pt idx="5">
                  <c:v>Have a loyalty card</c:v>
                </c:pt>
                <c:pt idx="6">
                  <c:v>Lower prices</c:v>
                </c:pt>
                <c:pt idx="7">
                  <c:v>Habit</c:v>
                </c:pt>
                <c:pt idx="8">
                  <c:v>Has complementar services</c:v>
                </c:pt>
                <c:pt idx="9">
                  <c:v>It is in a Shopping Center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13.8</c:v>
                </c:pt>
                <c:pt idx="1">
                  <c:v>11.5</c:v>
                </c:pt>
                <c:pt idx="2">
                  <c:v>14.7</c:v>
                </c:pt>
                <c:pt idx="3">
                  <c:v>11</c:v>
                </c:pt>
                <c:pt idx="4">
                  <c:v>11.5</c:v>
                </c:pt>
                <c:pt idx="5">
                  <c:v>8.6999999999999993</c:v>
                </c:pt>
                <c:pt idx="6">
                  <c:v>7.3</c:v>
                </c:pt>
                <c:pt idx="7">
                  <c:v>6.9</c:v>
                </c:pt>
                <c:pt idx="8">
                  <c:v>4.0999999999999996</c:v>
                </c:pt>
                <c:pt idx="9">
                  <c:v>5</c:v>
                </c:pt>
                <c:pt idx="10">
                  <c:v>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Personalized service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Has more variety of products and brands</c:v>
                </c:pt>
                <c:pt idx="5">
                  <c:v>Have a loyalty card</c:v>
                </c:pt>
                <c:pt idx="6">
                  <c:v>Lower prices</c:v>
                </c:pt>
                <c:pt idx="7">
                  <c:v>Habit</c:v>
                </c:pt>
                <c:pt idx="8">
                  <c:v>Has complementar services</c:v>
                </c:pt>
                <c:pt idx="9">
                  <c:v>It is in a Shopping Center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16.100000000000001</c:v>
                </c:pt>
                <c:pt idx="1">
                  <c:v>15.6</c:v>
                </c:pt>
                <c:pt idx="2">
                  <c:v>15.1</c:v>
                </c:pt>
                <c:pt idx="3">
                  <c:v>12.4</c:v>
                </c:pt>
                <c:pt idx="4">
                  <c:v>11.5</c:v>
                </c:pt>
                <c:pt idx="5">
                  <c:v>11</c:v>
                </c:pt>
                <c:pt idx="6">
                  <c:v>7.8</c:v>
                </c:pt>
                <c:pt idx="7">
                  <c:v>7.3</c:v>
                </c:pt>
                <c:pt idx="8">
                  <c:v>6.9</c:v>
                </c:pt>
                <c:pt idx="9">
                  <c:v>6.4</c:v>
                </c:pt>
                <c:pt idx="10">
                  <c:v>6</c:v>
                </c:pt>
                <c:pt idx="1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4636032"/>
        <c:axId val="64637568"/>
      </c:barChart>
      <c:catAx>
        <c:axId val="646360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64637568"/>
        <c:crosses val="autoZero"/>
        <c:auto val="1"/>
        <c:lblAlgn val="ctr"/>
        <c:lblOffset val="100"/>
        <c:noMultiLvlLbl val="0"/>
      </c:catAx>
      <c:valAx>
        <c:axId val="6463756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6463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Personalized service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Has more variety of products and brands</c:v>
                </c:pt>
                <c:pt idx="5">
                  <c:v>Have a loyalty card</c:v>
                </c:pt>
                <c:pt idx="6">
                  <c:v>Lower prices</c:v>
                </c:pt>
                <c:pt idx="7">
                  <c:v>Habit</c:v>
                </c:pt>
                <c:pt idx="8">
                  <c:v>Has complementar services</c:v>
                </c:pt>
                <c:pt idx="9">
                  <c:v>It is in a Shopping Center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1">
                  <c:v>22.2</c:v>
                </c:pt>
                <c:pt idx="2">
                  <c:v>15.9</c:v>
                </c:pt>
                <c:pt idx="3">
                  <c:v>15.9</c:v>
                </c:pt>
                <c:pt idx="5">
                  <c:v>4.8</c:v>
                </c:pt>
                <c:pt idx="6">
                  <c:v>11.1</c:v>
                </c:pt>
                <c:pt idx="7">
                  <c:v>11.1</c:v>
                </c:pt>
                <c:pt idx="10">
                  <c:v>6.3</c:v>
                </c:pt>
                <c:pt idx="11">
                  <c:v>9.5</c:v>
                </c:pt>
                <c:pt idx="12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Personalized service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Has more variety of products and brands</c:v>
                </c:pt>
                <c:pt idx="5">
                  <c:v>Have a loyalty card</c:v>
                </c:pt>
                <c:pt idx="6">
                  <c:v>Lower prices</c:v>
                </c:pt>
                <c:pt idx="7">
                  <c:v>Habit</c:v>
                </c:pt>
                <c:pt idx="8">
                  <c:v>Has complementar services</c:v>
                </c:pt>
                <c:pt idx="9">
                  <c:v>It is in a Shopping Center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9.5</c:v>
                </c:pt>
                <c:pt idx="1">
                  <c:v>57.1</c:v>
                </c:pt>
                <c:pt idx="2">
                  <c:v>50.8</c:v>
                </c:pt>
                <c:pt idx="3">
                  <c:v>28.6</c:v>
                </c:pt>
                <c:pt idx="4">
                  <c:v>6.3</c:v>
                </c:pt>
                <c:pt idx="5">
                  <c:v>6.3</c:v>
                </c:pt>
                <c:pt idx="6">
                  <c:v>42.9</c:v>
                </c:pt>
                <c:pt idx="7">
                  <c:v>33.299999999999997</c:v>
                </c:pt>
                <c:pt idx="8">
                  <c:v>9.5</c:v>
                </c:pt>
                <c:pt idx="9">
                  <c:v>1.6</c:v>
                </c:pt>
                <c:pt idx="10">
                  <c:v>9.5</c:v>
                </c:pt>
                <c:pt idx="11">
                  <c:v>39.700000000000003</c:v>
                </c:pt>
                <c:pt idx="12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6188416"/>
        <c:axId val="66189952"/>
      </c:barChart>
      <c:catAx>
        <c:axId val="66188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66189952"/>
        <c:crosses val="autoZero"/>
        <c:auto val="1"/>
        <c:lblAlgn val="ctr"/>
        <c:lblOffset val="100"/>
        <c:noMultiLvlLbl val="0"/>
      </c:catAx>
      <c:valAx>
        <c:axId val="6618995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6618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Personalized service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Has more variety of products and brands</c:v>
                </c:pt>
                <c:pt idx="5">
                  <c:v>Have a loyalty card</c:v>
                </c:pt>
                <c:pt idx="6">
                  <c:v>Lower prices</c:v>
                </c:pt>
                <c:pt idx="7">
                  <c:v>Habit</c:v>
                </c:pt>
                <c:pt idx="8">
                  <c:v>Has complementar services</c:v>
                </c:pt>
                <c:pt idx="9">
                  <c:v>It is in a Shopping Center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14.6</c:v>
                </c:pt>
                <c:pt idx="1">
                  <c:v>20.8</c:v>
                </c:pt>
                <c:pt idx="2">
                  <c:v>10.4</c:v>
                </c:pt>
                <c:pt idx="3">
                  <c:v>16.7</c:v>
                </c:pt>
                <c:pt idx="4">
                  <c:v>8.3000000000000007</c:v>
                </c:pt>
                <c:pt idx="5">
                  <c:v>6.3</c:v>
                </c:pt>
                <c:pt idx="6">
                  <c:v>6.3</c:v>
                </c:pt>
                <c:pt idx="7">
                  <c:v>8.3000000000000007</c:v>
                </c:pt>
                <c:pt idx="8">
                  <c:v>6.3</c:v>
                </c:pt>
                <c:pt idx="9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Personalized service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Has more variety of products and brands</c:v>
                </c:pt>
                <c:pt idx="5">
                  <c:v>Have a loyalty card</c:v>
                </c:pt>
                <c:pt idx="6">
                  <c:v>Lower prices</c:v>
                </c:pt>
                <c:pt idx="7">
                  <c:v>Habit</c:v>
                </c:pt>
                <c:pt idx="8">
                  <c:v>Has complementar services</c:v>
                </c:pt>
                <c:pt idx="9">
                  <c:v>It is in a Shopping Center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31.3</c:v>
                </c:pt>
                <c:pt idx="1">
                  <c:v>39.6</c:v>
                </c:pt>
                <c:pt idx="2">
                  <c:v>29.2</c:v>
                </c:pt>
                <c:pt idx="3">
                  <c:v>31.3</c:v>
                </c:pt>
                <c:pt idx="4">
                  <c:v>25</c:v>
                </c:pt>
                <c:pt idx="5">
                  <c:v>18.8</c:v>
                </c:pt>
                <c:pt idx="6">
                  <c:v>31.3</c:v>
                </c:pt>
                <c:pt idx="7">
                  <c:v>14.6</c:v>
                </c:pt>
                <c:pt idx="8">
                  <c:v>25</c:v>
                </c:pt>
                <c:pt idx="9">
                  <c:v>18.8</c:v>
                </c:pt>
                <c:pt idx="10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6795392"/>
        <c:axId val="71705728"/>
      </c:barChart>
      <c:catAx>
        <c:axId val="667953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71705728"/>
        <c:crosses val="autoZero"/>
        <c:auto val="1"/>
        <c:lblAlgn val="ctr"/>
        <c:lblOffset val="100"/>
        <c:noMultiLvlLbl val="0"/>
      </c:catAx>
      <c:valAx>
        <c:axId val="7170572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6679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</c:v>
                </c:pt>
                <c:pt idx="1">
                  <c:v>21.5</c:v>
                </c:pt>
                <c:pt idx="2">
                  <c:v>16.8</c:v>
                </c:pt>
                <c:pt idx="3">
                  <c:v>4</c:v>
                </c:pt>
                <c:pt idx="4">
                  <c:v>0.3</c:v>
                </c:pt>
                <c:pt idx="5">
                  <c:v>4.4000000000000004</c:v>
                </c:pt>
                <c:pt idx="6">
                  <c:v>36.9</c:v>
                </c:pt>
                <c:pt idx="7">
                  <c:v>7.7</c:v>
                </c:pt>
                <c:pt idx="8">
                  <c:v>1.3</c:v>
                </c:pt>
                <c:pt idx="9">
                  <c:v>0.7</c:v>
                </c:pt>
                <c:pt idx="10">
                  <c:v>4.7</c:v>
                </c:pt>
                <c:pt idx="12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Personalized service</c:v>
                </c:pt>
                <c:pt idx="4">
                  <c:v>Have a loyalty card</c:v>
                </c:pt>
                <c:pt idx="5">
                  <c:v>Lower prices</c:v>
                </c:pt>
                <c:pt idx="6">
                  <c:v>Has more variety of products and brands</c:v>
                </c:pt>
                <c:pt idx="7">
                  <c:v>It is in a Shopping Center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2.7</c:v>
                </c:pt>
                <c:pt idx="1">
                  <c:v>58.4</c:v>
                </c:pt>
                <c:pt idx="2">
                  <c:v>53.7</c:v>
                </c:pt>
                <c:pt idx="3">
                  <c:v>18.8</c:v>
                </c:pt>
                <c:pt idx="4">
                  <c:v>10.1</c:v>
                </c:pt>
                <c:pt idx="5">
                  <c:v>30.5</c:v>
                </c:pt>
                <c:pt idx="6">
                  <c:v>66.099999999999994</c:v>
                </c:pt>
                <c:pt idx="7">
                  <c:v>29.5</c:v>
                </c:pt>
                <c:pt idx="8">
                  <c:v>5.4</c:v>
                </c:pt>
                <c:pt idx="9">
                  <c:v>9.6999999999999993</c:v>
                </c:pt>
                <c:pt idx="10">
                  <c:v>26.2</c:v>
                </c:pt>
                <c:pt idx="1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8144640"/>
        <c:axId val="78165120"/>
      </c:barChart>
      <c:catAx>
        <c:axId val="781446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78165120"/>
        <c:crosses val="autoZero"/>
        <c:auto val="1"/>
        <c:lblAlgn val="ctr"/>
        <c:lblOffset val="100"/>
        <c:noMultiLvlLbl val="0"/>
      </c:catAx>
      <c:valAx>
        <c:axId val="7816512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781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19477777777778"/>
          <c:y val="0.83188891710444868"/>
          <c:w val="0.49064055555555564"/>
          <c:h val="0.16263827828653959"/>
        </c:manualLayout>
      </c:layout>
      <c:overlay val="1"/>
      <c:txPr>
        <a:bodyPr/>
        <a:lstStyle/>
        <a:p>
          <a:pPr>
            <a:defRPr sz="8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Personalized service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Has more variety of products and brands</c:v>
                </c:pt>
                <c:pt idx="5">
                  <c:v>Have a loyalty card</c:v>
                </c:pt>
                <c:pt idx="6">
                  <c:v>Lower prices</c:v>
                </c:pt>
                <c:pt idx="7">
                  <c:v>Habit</c:v>
                </c:pt>
                <c:pt idx="8">
                  <c:v>Has complementar services</c:v>
                </c:pt>
                <c:pt idx="9">
                  <c:v>It is in a Shopping Center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5.8</c:v>
                </c:pt>
                <c:pt idx="1">
                  <c:v>14.8</c:v>
                </c:pt>
                <c:pt idx="2">
                  <c:v>11.6</c:v>
                </c:pt>
                <c:pt idx="3">
                  <c:v>15.3</c:v>
                </c:pt>
                <c:pt idx="4">
                  <c:v>3.2</c:v>
                </c:pt>
                <c:pt idx="5">
                  <c:v>11.6</c:v>
                </c:pt>
                <c:pt idx="6">
                  <c:v>9</c:v>
                </c:pt>
                <c:pt idx="7">
                  <c:v>10.1</c:v>
                </c:pt>
                <c:pt idx="8">
                  <c:v>3.7</c:v>
                </c:pt>
                <c:pt idx="9">
                  <c:v>4.8</c:v>
                </c:pt>
                <c:pt idx="10">
                  <c:v>8.5</c:v>
                </c:pt>
                <c:pt idx="12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Personalized service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Has more variety of products and brands</c:v>
                </c:pt>
                <c:pt idx="5">
                  <c:v>Have a loyalty card</c:v>
                </c:pt>
                <c:pt idx="6">
                  <c:v>Lower prices</c:v>
                </c:pt>
                <c:pt idx="7">
                  <c:v>Habit</c:v>
                </c:pt>
                <c:pt idx="8">
                  <c:v>Has complementar services</c:v>
                </c:pt>
                <c:pt idx="9">
                  <c:v>It is in a Shopping Center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19.600000000000001</c:v>
                </c:pt>
                <c:pt idx="1">
                  <c:v>45.5</c:v>
                </c:pt>
                <c:pt idx="2">
                  <c:v>37</c:v>
                </c:pt>
                <c:pt idx="3">
                  <c:v>31.7</c:v>
                </c:pt>
                <c:pt idx="4">
                  <c:v>14.8</c:v>
                </c:pt>
                <c:pt idx="5">
                  <c:v>32.799999999999997</c:v>
                </c:pt>
                <c:pt idx="6">
                  <c:v>32.299999999999997</c:v>
                </c:pt>
                <c:pt idx="7">
                  <c:v>27</c:v>
                </c:pt>
                <c:pt idx="8">
                  <c:v>12.7</c:v>
                </c:pt>
                <c:pt idx="9">
                  <c:v>13.8</c:v>
                </c:pt>
                <c:pt idx="10">
                  <c:v>22.8</c:v>
                </c:pt>
                <c:pt idx="12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9653504"/>
        <c:axId val="79667968"/>
      </c:barChart>
      <c:catAx>
        <c:axId val="796535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79667968"/>
        <c:crosses val="autoZero"/>
        <c:auto val="1"/>
        <c:lblAlgn val="ctr"/>
        <c:lblOffset val="100"/>
        <c:noMultiLvlLbl val="0"/>
      </c:catAx>
      <c:valAx>
        <c:axId val="7966796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7965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Higher prices </c:v>
                </c:pt>
                <c:pt idx="1">
                  <c:v>Not used to do it</c:v>
                </c:pt>
                <c:pt idx="2">
                  <c:v>Few promotions</c:v>
                </c:pt>
                <c:pt idx="3">
                  <c:v>It is far away</c:v>
                </c:pt>
                <c:pt idx="4">
                  <c:v>Does not have the preferred brands</c:v>
                </c:pt>
                <c:pt idx="5">
                  <c:v>More people/confused</c:v>
                </c:pt>
                <c:pt idx="6">
                  <c:v>I am used to catalogue</c:v>
                </c:pt>
                <c:pt idx="7">
                  <c:v>Does not find products for the propose is loking for</c:v>
                </c:pt>
                <c:pt idx="8">
                  <c:v>Few diversity of products</c:v>
                </c:pt>
                <c:pt idx="9">
                  <c:v>Does not like the service</c:v>
                </c:pt>
                <c:pt idx="10">
                  <c:v>Others</c:v>
                </c:pt>
                <c:pt idx="11">
                  <c:v>Does not know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52.4</c:v>
                </c:pt>
                <c:pt idx="1">
                  <c:v>24.7</c:v>
                </c:pt>
                <c:pt idx="2">
                  <c:v>21.9</c:v>
                </c:pt>
                <c:pt idx="3">
                  <c:v>9.8000000000000007</c:v>
                </c:pt>
                <c:pt idx="4">
                  <c:v>9.6</c:v>
                </c:pt>
                <c:pt idx="5">
                  <c:v>7.3</c:v>
                </c:pt>
                <c:pt idx="6">
                  <c:v>5.5</c:v>
                </c:pt>
                <c:pt idx="7">
                  <c:v>5</c:v>
                </c:pt>
                <c:pt idx="8">
                  <c:v>2.2999999999999998</c:v>
                </c:pt>
                <c:pt idx="9">
                  <c:v>1</c:v>
                </c:pt>
                <c:pt idx="10">
                  <c:v>4.5</c:v>
                </c:pt>
                <c:pt idx="11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7517184"/>
        <c:axId val="377518720"/>
      </c:barChart>
      <c:catAx>
        <c:axId val="377517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7518720"/>
        <c:crosses val="autoZero"/>
        <c:auto val="1"/>
        <c:lblAlgn val="ctr"/>
        <c:lblOffset val="100"/>
        <c:noMultiLvlLbl val="0"/>
      </c:catAx>
      <c:valAx>
        <c:axId val="37751872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751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Perfumes &amp; Companhia</c:v>
                </c:pt>
                <c:pt idx="1">
                  <c:v>Boticário</c:v>
                </c:pt>
                <c:pt idx="2">
                  <c:v>Sephora</c:v>
                </c:pt>
                <c:pt idx="3">
                  <c:v>Douglas</c:v>
                </c:pt>
                <c:pt idx="4">
                  <c:v>Primor</c:v>
                </c:pt>
                <c:pt idx="5">
                  <c:v>Equivalenza</c:v>
                </c:pt>
                <c:pt idx="6">
                  <c:v>Aromas</c:v>
                </c:pt>
                <c:pt idx="7">
                  <c:v>5ª Essência</c:v>
                </c:pt>
                <c:pt idx="8">
                  <c:v>Other</c:v>
                </c:pt>
                <c:pt idx="9">
                  <c:v>Does not remember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46.6</c:v>
                </c:pt>
                <c:pt idx="1">
                  <c:v>29.3</c:v>
                </c:pt>
                <c:pt idx="2">
                  <c:v>29.3</c:v>
                </c:pt>
                <c:pt idx="3">
                  <c:v>22.5</c:v>
                </c:pt>
                <c:pt idx="4">
                  <c:v>9.4</c:v>
                </c:pt>
                <c:pt idx="5">
                  <c:v>7.9</c:v>
                </c:pt>
                <c:pt idx="6">
                  <c:v>7.3</c:v>
                </c:pt>
                <c:pt idx="7">
                  <c:v>4.2</c:v>
                </c:pt>
                <c:pt idx="8">
                  <c:v>3.7</c:v>
                </c:pt>
                <c:pt idx="9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00366592"/>
        <c:axId val="407088128"/>
      </c:barChart>
      <c:catAx>
        <c:axId val="400366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07088128"/>
        <c:crosses val="autoZero"/>
        <c:auto val="1"/>
        <c:lblAlgn val="ctr"/>
        <c:lblOffset val="100"/>
        <c:noMultiLvlLbl val="0"/>
      </c:catAx>
      <c:valAx>
        <c:axId val="40708812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0036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494398581563499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Notino</c:v>
                </c:pt>
                <c:pt idx="1">
                  <c:v>El Corte Inglés</c:v>
                </c:pt>
                <c:pt idx="2">
                  <c:v>LookFantastic</c:v>
                </c:pt>
                <c:pt idx="3">
                  <c:v>Skin</c:v>
                </c:pt>
                <c:pt idx="4">
                  <c:v>Perfumes Club</c:v>
                </c:pt>
                <c:pt idx="5">
                  <c:v>Others</c:v>
                </c:pt>
                <c:pt idx="6">
                  <c:v>DK/DA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21.1</c:v>
                </c:pt>
                <c:pt idx="1">
                  <c:v>15.8</c:v>
                </c:pt>
                <c:pt idx="2">
                  <c:v>7.9</c:v>
                </c:pt>
                <c:pt idx="3">
                  <c:v>7.9</c:v>
                </c:pt>
                <c:pt idx="4">
                  <c:v>5.3</c:v>
                </c:pt>
                <c:pt idx="5">
                  <c:v>50</c:v>
                </c:pt>
                <c:pt idx="6">
                  <c:v>21.1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5157120"/>
        <c:axId val="375158656"/>
      </c:barChart>
      <c:catAx>
        <c:axId val="3751571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5158656"/>
        <c:crosses val="autoZero"/>
        <c:auto val="1"/>
        <c:lblAlgn val="ctr"/>
        <c:lblOffset val="100"/>
        <c:noMultiLvlLbl val="0"/>
      </c:catAx>
      <c:valAx>
        <c:axId val="37515865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5157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79092435722614"/>
          <c:y val="4.6438311174580124E-2"/>
          <c:w val="0.29941163409213672"/>
          <c:h val="0.7846951027360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Spent 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Spent the same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53.4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Spent Less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36.5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34771200"/>
        <c:axId val="234772736"/>
      </c:barChart>
      <c:catAx>
        <c:axId val="23477120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34772736"/>
        <c:crosses val="autoZero"/>
        <c:auto val="1"/>
        <c:lblAlgn val="ctr"/>
        <c:lblOffset val="100"/>
        <c:noMultiLvlLbl val="0"/>
      </c:catAx>
      <c:valAx>
        <c:axId val="234772736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347712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11502773002088895"/>
          <c:w val="0.18399319753232865"/>
          <c:h val="0.69395457621800016"/>
        </c:manualLayout>
      </c:layout>
      <c:overlay val="0"/>
      <c:txPr>
        <a:bodyPr/>
        <a:lstStyle/>
        <a:p>
          <a:pPr>
            <a:defRPr sz="10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Biotherm</c:v>
                </c:pt>
                <c:pt idx="1">
                  <c:v>Avéne</c:v>
                </c:pt>
                <c:pt idx="2">
                  <c:v>Nívea</c:v>
                </c:pt>
                <c:pt idx="3">
                  <c:v>Bioderma</c:v>
                </c:pt>
                <c:pt idx="4">
                  <c:v>Boticário</c:v>
                </c:pt>
                <c:pt idx="5">
                  <c:v>L'Oreal</c:v>
                </c:pt>
                <c:pt idx="6">
                  <c:v>Clarins</c:v>
                </c:pt>
                <c:pt idx="7">
                  <c:v>Clinique</c:v>
                </c:pt>
                <c:pt idx="8">
                  <c:v>Garnier</c:v>
                </c:pt>
                <c:pt idx="9">
                  <c:v>Vichy</c:v>
                </c:pt>
                <c:pt idx="10">
                  <c:v>Caudalie</c:v>
                </c:pt>
                <c:pt idx="11">
                  <c:v>La Roche Possay</c:v>
                </c:pt>
                <c:pt idx="12">
                  <c:v>Sephora</c:v>
                </c:pt>
                <c:pt idx="13">
                  <c:v>The Body Shop</c:v>
                </c:pt>
                <c:pt idx="14">
                  <c:v>Uriage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21.5</c:v>
                </c:pt>
                <c:pt idx="1">
                  <c:v>20.9</c:v>
                </c:pt>
                <c:pt idx="2">
                  <c:v>19.399999999999999</c:v>
                </c:pt>
                <c:pt idx="3">
                  <c:v>18.8</c:v>
                </c:pt>
                <c:pt idx="4">
                  <c:v>16.8</c:v>
                </c:pt>
                <c:pt idx="5">
                  <c:v>12.6</c:v>
                </c:pt>
                <c:pt idx="6">
                  <c:v>8.9</c:v>
                </c:pt>
                <c:pt idx="7">
                  <c:v>8.9</c:v>
                </c:pt>
                <c:pt idx="8">
                  <c:v>8.4</c:v>
                </c:pt>
                <c:pt idx="9">
                  <c:v>8.4</c:v>
                </c:pt>
                <c:pt idx="10">
                  <c:v>7.9</c:v>
                </c:pt>
                <c:pt idx="11">
                  <c:v>7.9</c:v>
                </c:pt>
                <c:pt idx="12">
                  <c:v>7.3</c:v>
                </c:pt>
                <c:pt idx="13">
                  <c:v>7.3</c:v>
                </c:pt>
                <c:pt idx="14">
                  <c:v>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Biotherm</c:v>
                </c:pt>
                <c:pt idx="1">
                  <c:v>Avéne</c:v>
                </c:pt>
                <c:pt idx="2">
                  <c:v>Nívea</c:v>
                </c:pt>
                <c:pt idx="3">
                  <c:v>Bioderma</c:v>
                </c:pt>
                <c:pt idx="4">
                  <c:v>Boticário</c:v>
                </c:pt>
                <c:pt idx="5">
                  <c:v>L'Oreal</c:v>
                </c:pt>
                <c:pt idx="6">
                  <c:v>Clarins</c:v>
                </c:pt>
                <c:pt idx="7">
                  <c:v>Clinique</c:v>
                </c:pt>
                <c:pt idx="8">
                  <c:v>Garnier</c:v>
                </c:pt>
                <c:pt idx="9">
                  <c:v>Vichy</c:v>
                </c:pt>
                <c:pt idx="10">
                  <c:v>Caudalie</c:v>
                </c:pt>
                <c:pt idx="11">
                  <c:v>La Roche Possay</c:v>
                </c:pt>
                <c:pt idx="12">
                  <c:v>Sephora</c:v>
                </c:pt>
                <c:pt idx="13">
                  <c:v>The Body Shop</c:v>
                </c:pt>
                <c:pt idx="14">
                  <c:v>Uriage</c:v>
                </c:pt>
              </c:strCache>
            </c:strRef>
          </c:cat>
          <c:val>
            <c:numRef>
              <c:f>Sheet1!$C$2:$C$16</c:f>
              <c:numCache>
                <c:formatCode>0</c:formatCode>
                <c:ptCount val="15"/>
                <c:pt idx="0">
                  <c:v>11</c:v>
                </c:pt>
                <c:pt idx="1">
                  <c:v>9.9</c:v>
                </c:pt>
                <c:pt idx="2">
                  <c:v>8.9</c:v>
                </c:pt>
                <c:pt idx="3">
                  <c:v>5.8</c:v>
                </c:pt>
                <c:pt idx="4">
                  <c:v>11.5</c:v>
                </c:pt>
                <c:pt idx="5">
                  <c:v>5.2</c:v>
                </c:pt>
                <c:pt idx="6">
                  <c:v>3.1</c:v>
                </c:pt>
                <c:pt idx="7">
                  <c:v>2.1</c:v>
                </c:pt>
                <c:pt idx="8">
                  <c:v>3.1</c:v>
                </c:pt>
                <c:pt idx="9">
                  <c:v>2.1</c:v>
                </c:pt>
                <c:pt idx="10">
                  <c:v>3.1</c:v>
                </c:pt>
                <c:pt idx="11">
                  <c:v>3.7</c:v>
                </c:pt>
                <c:pt idx="12">
                  <c:v>2.1</c:v>
                </c:pt>
                <c:pt idx="13">
                  <c:v>2.6</c:v>
                </c:pt>
                <c:pt idx="14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5186944"/>
        <c:axId val="375188480"/>
      </c:barChart>
      <c:catAx>
        <c:axId val="3751869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5188480"/>
        <c:crosses val="autoZero"/>
        <c:auto val="1"/>
        <c:lblAlgn val="ctr"/>
        <c:lblOffset val="100"/>
        <c:noMultiLvlLbl val="0"/>
      </c:catAx>
      <c:valAx>
        <c:axId val="37518848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518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Bioderma</c:v>
                </c:pt>
                <c:pt idx="1">
                  <c:v>L'Oreal</c:v>
                </c:pt>
                <c:pt idx="2">
                  <c:v>Uriage</c:v>
                </c:pt>
                <c:pt idx="3">
                  <c:v>Vichy</c:v>
                </c:pt>
                <c:pt idx="4">
                  <c:v>La Roche Possay</c:v>
                </c:pt>
                <c:pt idx="5">
                  <c:v>Nívea</c:v>
                </c:pt>
                <c:pt idx="6">
                  <c:v>Avéne</c:v>
                </c:pt>
                <c:pt idx="7">
                  <c:v>Biotherm</c:v>
                </c:pt>
                <c:pt idx="8">
                  <c:v>Caudalie</c:v>
                </c:pt>
                <c:pt idx="9">
                  <c:v>Clarins</c:v>
                </c:pt>
                <c:pt idx="10">
                  <c:v>Chanel</c:v>
                </c:pt>
                <c:pt idx="11">
                  <c:v>Eisenberg</c:v>
                </c:pt>
                <c:pt idx="12">
                  <c:v>Estée Lauder</c:v>
                </c:pt>
                <c:pt idx="13">
                  <c:v>Garnier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23.7</c:v>
                </c:pt>
                <c:pt idx="1">
                  <c:v>21.1</c:v>
                </c:pt>
                <c:pt idx="2">
                  <c:v>21.1</c:v>
                </c:pt>
                <c:pt idx="3">
                  <c:v>21.1</c:v>
                </c:pt>
                <c:pt idx="4">
                  <c:v>18.399999999999999</c:v>
                </c:pt>
                <c:pt idx="5">
                  <c:v>18.399999999999999</c:v>
                </c:pt>
                <c:pt idx="6">
                  <c:v>15.8</c:v>
                </c:pt>
                <c:pt idx="7">
                  <c:v>15.8</c:v>
                </c:pt>
                <c:pt idx="8">
                  <c:v>15.8</c:v>
                </c:pt>
                <c:pt idx="9">
                  <c:v>13.2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Bioderma</c:v>
                </c:pt>
                <c:pt idx="1">
                  <c:v>L'Oreal</c:v>
                </c:pt>
                <c:pt idx="2">
                  <c:v>Uriage</c:v>
                </c:pt>
                <c:pt idx="3">
                  <c:v>Vichy</c:v>
                </c:pt>
                <c:pt idx="4">
                  <c:v>La Roche Possay</c:v>
                </c:pt>
                <c:pt idx="5">
                  <c:v>Nívea</c:v>
                </c:pt>
                <c:pt idx="6">
                  <c:v>Avéne</c:v>
                </c:pt>
                <c:pt idx="7">
                  <c:v>Biotherm</c:v>
                </c:pt>
                <c:pt idx="8">
                  <c:v>Caudalie</c:v>
                </c:pt>
                <c:pt idx="9">
                  <c:v>Clarins</c:v>
                </c:pt>
                <c:pt idx="10">
                  <c:v>Chanel</c:v>
                </c:pt>
                <c:pt idx="11">
                  <c:v>Eisenberg</c:v>
                </c:pt>
                <c:pt idx="12">
                  <c:v>Estée Lauder</c:v>
                </c:pt>
                <c:pt idx="13">
                  <c:v>Garnier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5.3</c:v>
                </c:pt>
                <c:pt idx="1">
                  <c:v>7.9</c:v>
                </c:pt>
                <c:pt idx="2">
                  <c:v>5.3</c:v>
                </c:pt>
                <c:pt idx="3">
                  <c:v>0</c:v>
                </c:pt>
                <c:pt idx="4">
                  <c:v>5.3</c:v>
                </c:pt>
                <c:pt idx="5">
                  <c:v>7.9</c:v>
                </c:pt>
                <c:pt idx="6">
                  <c:v>7.9</c:v>
                </c:pt>
                <c:pt idx="7">
                  <c:v>7.9</c:v>
                </c:pt>
                <c:pt idx="8">
                  <c:v>5.3</c:v>
                </c:pt>
                <c:pt idx="9">
                  <c:v>2.6</c:v>
                </c:pt>
                <c:pt idx="10">
                  <c:v>5.3</c:v>
                </c:pt>
                <c:pt idx="11">
                  <c:v>0</c:v>
                </c:pt>
                <c:pt idx="12">
                  <c:v>2.6</c:v>
                </c:pt>
                <c:pt idx="13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9409920"/>
        <c:axId val="399411456"/>
      </c:barChart>
      <c:catAx>
        <c:axId val="399409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99411456"/>
        <c:crosses val="autoZero"/>
        <c:auto val="1"/>
        <c:lblAlgn val="ctr"/>
        <c:lblOffset val="100"/>
        <c:noMultiLvlLbl val="0"/>
      </c:catAx>
      <c:valAx>
        <c:axId val="39941145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99409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7836131939255"/>
          <c:y val="1.9681028349095964E-2"/>
          <c:w val="0.58081400722087295"/>
          <c:h val="0.94889072608953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  <c:pt idx="12">
                  <c:v>Others - online</c:v>
                </c:pt>
                <c:pt idx="13">
                  <c:v>Does not buy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15.8</c:v>
                </c:pt>
                <c:pt idx="1">
                  <c:v>8</c:v>
                </c:pt>
                <c:pt idx="2">
                  <c:v>2.2999999999999998</c:v>
                </c:pt>
                <c:pt idx="3">
                  <c:v>2.4</c:v>
                </c:pt>
                <c:pt idx="4">
                  <c:v>8.6999999999999993</c:v>
                </c:pt>
                <c:pt idx="5">
                  <c:v>10.6</c:v>
                </c:pt>
                <c:pt idx="6">
                  <c:v>2.5</c:v>
                </c:pt>
                <c:pt idx="7">
                  <c:v>10.1</c:v>
                </c:pt>
                <c:pt idx="8">
                  <c:v>2.2000000000000002</c:v>
                </c:pt>
                <c:pt idx="9">
                  <c:v>42.4</c:v>
                </c:pt>
                <c:pt idx="10">
                  <c:v>4.5999999999999996</c:v>
                </c:pt>
                <c:pt idx="11">
                  <c:v>0.7</c:v>
                </c:pt>
                <c:pt idx="12">
                  <c:v>0.7</c:v>
                </c:pt>
                <c:pt idx="13">
                  <c:v>24.2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 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8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  <c:pt idx="12">
                  <c:v>Others - online</c:v>
                </c:pt>
                <c:pt idx="13">
                  <c:v>Does not buy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14</c:v>
                </c:pt>
                <c:pt idx="1">
                  <c:v>6.5</c:v>
                </c:pt>
                <c:pt idx="2">
                  <c:v>1.8</c:v>
                </c:pt>
                <c:pt idx="3">
                  <c:v>2.1</c:v>
                </c:pt>
                <c:pt idx="4">
                  <c:v>8.3000000000000007</c:v>
                </c:pt>
                <c:pt idx="5">
                  <c:v>9.1999999999999993</c:v>
                </c:pt>
                <c:pt idx="6">
                  <c:v>2</c:v>
                </c:pt>
                <c:pt idx="7">
                  <c:v>8.5</c:v>
                </c:pt>
                <c:pt idx="8">
                  <c:v>1.6</c:v>
                </c:pt>
                <c:pt idx="9">
                  <c:v>41.1</c:v>
                </c:pt>
                <c:pt idx="10">
                  <c:v>3.8</c:v>
                </c:pt>
                <c:pt idx="11">
                  <c:v>0.7</c:v>
                </c:pt>
                <c:pt idx="12">
                  <c:v>0.7</c:v>
                </c:pt>
                <c:pt idx="13">
                  <c:v>25.6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Others -physical store</c:v>
                </c:pt>
                <c:pt idx="12">
                  <c:v>Others - online</c:v>
                </c:pt>
                <c:pt idx="13">
                  <c:v>Does not buy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12.2</c:v>
                </c:pt>
                <c:pt idx="1">
                  <c:v>6</c:v>
                </c:pt>
                <c:pt idx="2">
                  <c:v>1.5</c:v>
                </c:pt>
                <c:pt idx="3">
                  <c:v>1.1000000000000001</c:v>
                </c:pt>
                <c:pt idx="4">
                  <c:v>5.2</c:v>
                </c:pt>
                <c:pt idx="5">
                  <c:v>6</c:v>
                </c:pt>
                <c:pt idx="6">
                  <c:v>1.2</c:v>
                </c:pt>
                <c:pt idx="7">
                  <c:v>5</c:v>
                </c:pt>
                <c:pt idx="8">
                  <c:v>1</c:v>
                </c:pt>
                <c:pt idx="9">
                  <c:v>18.5</c:v>
                </c:pt>
                <c:pt idx="10">
                  <c:v>2</c:v>
                </c:pt>
                <c:pt idx="11">
                  <c:v>0.1</c:v>
                </c:pt>
                <c:pt idx="12">
                  <c:v>0.2</c:v>
                </c:pt>
                <c:pt idx="13">
                  <c:v>53.7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3201536"/>
        <c:axId val="73265536"/>
      </c:barChart>
      <c:catAx>
        <c:axId val="7320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73265536"/>
        <c:crosses val="autoZero"/>
        <c:auto val="1"/>
        <c:lblAlgn val="ctr"/>
        <c:lblOffset val="100"/>
        <c:noMultiLvlLbl val="0"/>
      </c:catAx>
      <c:valAx>
        <c:axId val="7326553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7320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38167298202655"/>
          <c:y val="0.7776391512054216"/>
          <c:w val="0.16154013978131329"/>
          <c:h val="0.18980603809978561"/>
        </c:manualLayout>
      </c:layout>
      <c:overlay val="1"/>
      <c:txPr>
        <a:bodyPr/>
        <a:lstStyle/>
        <a:p>
          <a:pPr>
            <a:defRPr sz="9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50863520550441"/>
          <c:y val="4.6438311174580124E-2"/>
          <c:w val="0.79728724496751824"/>
          <c:h val="0.729592159513140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often (0,5)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Hyper/Super - physical store</c:v>
                </c:pt>
                <c:pt idx="9">
                  <c:v>Hyper/Super - online</c:v>
                </c:pt>
              </c:strCache>
            </c:strRef>
          </c:cat>
          <c:val>
            <c:numRef>
              <c:f>Sheet1!$B$2:$P$2</c:f>
              <c:numCache>
                <c:formatCode>0</c:formatCode>
                <c:ptCount val="10"/>
                <c:pt idx="0">
                  <c:v>5.0999999999999996</c:v>
                </c:pt>
                <c:pt idx="1">
                  <c:v>6.3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4.7</c:v>
                </c:pt>
                <c:pt idx="6">
                  <c:v>0</c:v>
                </c:pt>
                <c:pt idx="7">
                  <c:v>2</c:v>
                </c:pt>
                <c:pt idx="8">
                  <c:v>3.1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year (1)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Hyper/Super - physical store</c:v>
                </c:pt>
                <c:pt idx="9">
                  <c:v>Hyper/Super - online</c:v>
                </c:pt>
              </c:strCache>
            </c:strRef>
          </c:cat>
          <c:val>
            <c:numRef>
              <c:f>Sheet1!$B$3:$P$3</c:f>
              <c:numCache>
                <c:formatCode>0</c:formatCode>
                <c:ptCount val="10"/>
                <c:pt idx="0">
                  <c:v>17.7</c:v>
                </c:pt>
                <c:pt idx="1">
                  <c:v>20</c:v>
                </c:pt>
                <c:pt idx="2">
                  <c:v>13</c:v>
                </c:pt>
                <c:pt idx="3">
                  <c:v>25</c:v>
                </c:pt>
                <c:pt idx="4">
                  <c:v>13.8</c:v>
                </c:pt>
                <c:pt idx="5">
                  <c:v>13.2</c:v>
                </c:pt>
                <c:pt idx="6">
                  <c:v>8</c:v>
                </c:pt>
                <c:pt idx="7">
                  <c:v>16.8</c:v>
                </c:pt>
                <c:pt idx="8">
                  <c:v>11.1</c:v>
                </c:pt>
                <c:pt idx="9">
                  <c:v>10.9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Every 6 months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Hyper/Super - physical store</c:v>
                </c:pt>
                <c:pt idx="9">
                  <c:v>Hyper/Super - online</c:v>
                </c:pt>
              </c:strCache>
            </c:strRef>
          </c:cat>
          <c:val>
            <c:numRef>
              <c:f>Sheet1!$B$4:$P$4</c:f>
              <c:numCache>
                <c:formatCode>0</c:formatCode>
                <c:ptCount val="10"/>
                <c:pt idx="0">
                  <c:v>24.1</c:v>
                </c:pt>
                <c:pt idx="1">
                  <c:v>23.8</c:v>
                </c:pt>
                <c:pt idx="2">
                  <c:v>34.799999999999997</c:v>
                </c:pt>
                <c:pt idx="3">
                  <c:v>33.299999999999997</c:v>
                </c:pt>
                <c:pt idx="4">
                  <c:v>31</c:v>
                </c:pt>
                <c:pt idx="5">
                  <c:v>32.1</c:v>
                </c:pt>
                <c:pt idx="6">
                  <c:v>36</c:v>
                </c:pt>
                <c:pt idx="7">
                  <c:v>25.7</c:v>
                </c:pt>
                <c:pt idx="8">
                  <c:v>27.8</c:v>
                </c:pt>
                <c:pt idx="9">
                  <c:v>21.7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Every 3 months (4)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Hyper/Super - physical store</c:v>
                </c:pt>
                <c:pt idx="9">
                  <c:v>Hyper/Super - online</c:v>
                </c:pt>
              </c:strCache>
            </c:strRef>
          </c:cat>
          <c:val>
            <c:numRef>
              <c:f>Sheet1!$B$5:$P$5</c:f>
              <c:numCache>
                <c:formatCode>0</c:formatCode>
                <c:ptCount val="10"/>
                <c:pt idx="0">
                  <c:v>32.9</c:v>
                </c:pt>
                <c:pt idx="1">
                  <c:v>23.8</c:v>
                </c:pt>
                <c:pt idx="2">
                  <c:v>30.4</c:v>
                </c:pt>
                <c:pt idx="3">
                  <c:v>29.2</c:v>
                </c:pt>
                <c:pt idx="4">
                  <c:v>25.3</c:v>
                </c:pt>
                <c:pt idx="5">
                  <c:v>28.3</c:v>
                </c:pt>
                <c:pt idx="6">
                  <c:v>36</c:v>
                </c:pt>
                <c:pt idx="7">
                  <c:v>33.700000000000003</c:v>
                </c:pt>
                <c:pt idx="8">
                  <c:v>33</c:v>
                </c:pt>
                <c:pt idx="9">
                  <c:v>34.799999999999997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Once a month (12)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Hyper/Super - physical store</c:v>
                </c:pt>
                <c:pt idx="9">
                  <c:v>Hyper/Super - online</c:v>
                </c:pt>
              </c:strCache>
            </c:strRef>
          </c:cat>
          <c:val>
            <c:numRef>
              <c:f>Sheet1!$B$6:$P$6</c:f>
              <c:numCache>
                <c:formatCode>0</c:formatCode>
                <c:ptCount val="10"/>
                <c:pt idx="0">
                  <c:v>12</c:v>
                </c:pt>
                <c:pt idx="1">
                  <c:v>17.5</c:v>
                </c:pt>
                <c:pt idx="2">
                  <c:v>13</c:v>
                </c:pt>
                <c:pt idx="3">
                  <c:v>8.3000000000000007</c:v>
                </c:pt>
                <c:pt idx="4">
                  <c:v>17.2</c:v>
                </c:pt>
                <c:pt idx="5">
                  <c:v>15.1</c:v>
                </c:pt>
                <c:pt idx="6">
                  <c:v>12</c:v>
                </c:pt>
                <c:pt idx="7">
                  <c:v>15.8</c:v>
                </c:pt>
                <c:pt idx="8">
                  <c:v>20.5</c:v>
                </c:pt>
                <c:pt idx="9">
                  <c:v>28.3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More than once a month (18)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Hyper/Super - physical store</c:v>
                </c:pt>
                <c:pt idx="9">
                  <c:v>Hyper/Super - online</c:v>
                </c:pt>
              </c:strCache>
            </c:strRef>
          </c:cat>
          <c:val>
            <c:numRef>
              <c:f>Sheet1!$B$7:$P$7</c:f>
              <c:numCache>
                <c:formatCode>0</c:formatCode>
                <c:ptCount val="10"/>
                <c:pt idx="0">
                  <c:v>8.1999999999999993</c:v>
                </c:pt>
                <c:pt idx="1">
                  <c:v>8.8000000000000007</c:v>
                </c:pt>
                <c:pt idx="2">
                  <c:v>8.6999999999999993</c:v>
                </c:pt>
                <c:pt idx="3">
                  <c:v>4.2</c:v>
                </c:pt>
                <c:pt idx="4">
                  <c:v>4.5999999999999996</c:v>
                </c:pt>
                <c:pt idx="5">
                  <c:v>6.6</c:v>
                </c:pt>
                <c:pt idx="6">
                  <c:v>8</c:v>
                </c:pt>
                <c:pt idx="7">
                  <c:v>5.9</c:v>
                </c:pt>
                <c:pt idx="8">
                  <c:v>4.5</c:v>
                </c:pt>
                <c:pt idx="9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80759040"/>
        <c:axId val="402023168"/>
      </c:barChart>
      <c:catAx>
        <c:axId val="380759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02023168"/>
        <c:crosses val="autoZero"/>
        <c:auto val="1"/>
        <c:lblAlgn val="ctr"/>
        <c:lblOffset val="100"/>
        <c:noMultiLvlLbl val="0"/>
      </c:catAx>
      <c:valAx>
        <c:axId val="40202316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07590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5.8199341487309493E-2"/>
          <c:w val="0.14466835375127704"/>
          <c:h val="0.81875667013429476"/>
        </c:manualLayout>
      </c:layout>
      <c:overlay val="0"/>
      <c:txPr>
        <a:bodyPr/>
        <a:lstStyle/>
        <a:p>
          <a:pPr>
            <a:defRPr sz="9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8051607635285"/>
          <c:y val="3.5059724546734949E-2"/>
          <c:w val="0.85289507127934283"/>
          <c:h val="0.63145134411588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Spent (in €)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Hyper/Super - physical store</c:v>
                </c:pt>
                <c:pt idx="9">
                  <c:v>Hyper/Super - online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0"/>
                <c:pt idx="0">
                  <c:v>28.4</c:v>
                </c:pt>
                <c:pt idx="1">
                  <c:v>28.28</c:v>
                </c:pt>
                <c:pt idx="2">
                  <c:v>23.4</c:v>
                </c:pt>
                <c:pt idx="3">
                  <c:v>31.83</c:v>
                </c:pt>
                <c:pt idx="4">
                  <c:v>20.48</c:v>
                </c:pt>
                <c:pt idx="5">
                  <c:v>23.03</c:v>
                </c:pt>
                <c:pt idx="6">
                  <c:v>26.09</c:v>
                </c:pt>
                <c:pt idx="7">
                  <c:v>22.02</c:v>
                </c:pt>
                <c:pt idx="8">
                  <c:v>13.16</c:v>
                </c:pt>
                <c:pt idx="9">
                  <c:v>14.96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24459392"/>
        <c:axId val="224924032"/>
      </c:barChart>
      <c:catAx>
        <c:axId val="22445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24924032"/>
        <c:crosses val="autoZero"/>
        <c:auto val="1"/>
        <c:lblAlgn val="ctr"/>
        <c:lblOffset val="100"/>
        <c:noMultiLvlLbl val="0"/>
      </c:catAx>
      <c:valAx>
        <c:axId val="22492403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44593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2231898068673373"/>
          <c:w val="9.7315596664901971E-2"/>
          <c:h val="0.16419546573678195"/>
        </c:manualLayout>
      </c:layout>
      <c:overlay val="0"/>
      <c:txPr>
        <a:bodyPr/>
        <a:lstStyle/>
        <a:p>
          <a:pPr>
            <a:defRPr sz="900" b="1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79092435722614"/>
          <c:y val="4.6438311174580124E-2"/>
          <c:w val="0.29941163409213672"/>
          <c:h val="0.7846951027360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Spent 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8.6999999999999993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Spent the same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69.900000000000006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Spent Less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39237504"/>
        <c:axId val="349323648"/>
      </c:barChart>
      <c:catAx>
        <c:axId val="33923750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49323648"/>
        <c:crosses val="autoZero"/>
        <c:auto val="1"/>
        <c:lblAlgn val="ctr"/>
        <c:lblOffset val="100"/>
        <c:noMultiLvlLbl val="0"/>
      </c:catAx>
      <c:valAx>
        <c:axId val="34932364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392375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11502773002088895"/>
          <c:w val="0.18399319753232865"/>
          <c:h val="0.69395457621800016"/>
        </c:manualLayout>
      </c:layout>
      <c:overlay val="0"/>
      <c:txPr>
        <a:bodyPr/>
        <a:lstStyle/>
        <a:p>
          <a:pPr>
            <a:defRPr sz="10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3705072196274"/>
          <c:y val="2.8778368060114533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more variety of products and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Lower prices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22.2</c:v>
                </c:pt>
                <c:pt idx="1">
                  <c:v>12.4</c:v>
                </c:pt>
                <c:pt idx="2">
                  <c:v>8.5</c:v>
                </c:pt>
                <c:pt idx="3">
                  <c:v>10.3</c:v>
                </c:pt>
                <c:pt idx="4">
                  <c:v>13.2</c:v>
                </c:pt>
                <c:pt idx="5">
                  <c:v>7.7</c:v>
                </c:pt>
                <c:pt idx="6">
                  <c:v>6.4</c:v>
                </c:pt>
                <c:pt idx="7">
                  <c:v>7.3</c:v>
                </c:pt>
                <c:pt idx="8">
                  <c:v>4.7</c:v>
                </c:pt>
                <c:pt idx="9">
                  <c:v>4.7</c:v>
                </c:pt>
                <c:pt idx="10">
                  <c:v>0.9</c:v>
                </c:pt>
                <c:pt idx="12">
                  <c:v>1.7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more variety of products and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Lower prices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41.9</c:v>
                </c:pt>
                <c:pt idx="1">
                  <c:v>35.9</c:v>
                </c:pt>
                <c:pt idx="2">
                  <c:v>29.9</c:v>
                </c:pt>
                <c:pt idx="3">
                  <c:v>26.9</c:v>
                </c:pt>
                <c:pt idx="4">
                  <c:v>26.5</c:v>
                </c:pt>
                <c:pt idx="5">
                  <c:v>24.8</c:v>
                </c:pt>
                <c:pt idx="6">
                  <c:v>21.4</c:v>
                </c:pt>
                <c:pt idx="7">
                  <c:v>18.399999999999999</c:v>
                </c:pt>
                <c:pt idx="8">
                  <c:v>18.399999999999999</c:v>
                </c:pt>
                <c:pt idx="9">
                  <c:v>15.4</c:v>
                </c:pt>
                <c:pt idx="10">
                  <c:v>9.4</c:v>
                </c:pt>
                <c:pt idx="12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7580160"/>
        <c:axId val="377606912"/>
      </c:barChart>
      <c:catAx>
        <c:axId val="3775801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7606912"/>
        <c:crosses val="autoZero"/>
        <c:auto val="1"/>
        <c:lblAlgn val="ctr"/>
        <c:lblOffset val="100"/>
        <c:noMultiLvlLbl val="0"/>
      </c:catAx>
      <c:valAx>
        <c:axId val="37760691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758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more variety of products and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Lower prices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9.1999999999999993</c:v>
                </c:pt>
                <c:pt idx="1">
                  <c:v>17.2</c:v>
                </c:pt>
                <c:pt idx="2">
                  <c:v>16.100000000000001</c:v>
                </c:pt>
                <c:pt idx="3">
                  <c:v>2.2999999999999998</c:v>
                </c:pt>
                <c:pt idx="4">
                  <c:v>4.5999999999999996</c:v>
                </c:pt>
                <c:pt idx="5">
                  <c:v>0</c:v>
                </c:pt>
                <c:pt idx="6">
                  <c:v>3.4</c:v>
                </c:pt>
                <c:pt idx="7">
                  <c:v>17.2</c:v>
                </c:pt>
                <c:pt idx="8">
                  <c:v>9.1999999999999993</c:v>
                </c:pt>
                <c:pt idx="9">
                  <c:v>4.5999999999999996</c:v>
                </c:pt>
                <c:pt idx="10">
                  <c:v>0</c:v>
                </c:pt>
                <c:pt idx="11">
                  <c:v>14.9</c:v>
                </c:pt>
                <c:pt idx="12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more variety of products and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Lower prices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29.9</c:v>
                </c:pt>
                <c:pt idx="1">
                  <c:v>52.9</c:v>
                </c:pt>
                <c:pt idx="2">
                  <c:v>52.9</c:v>
                </c:pt>
                <c:pt idx="3">
                  <c:v>9.1999999999999993</c:v>
                </c:pt>
                <c:pt idx="4">
                  <c:v>8</c:v>
                </c:pt>
                <c:pt idx="5">
                  <c:v>0</c:v>
                </c:pt>
                <c:pt idx="6">
                  <c:v>11.5</c:v>
                </c:pt>
                <c:pt idx="7">
                  <c:v>44.8</c:v>
                </c:pt>
                <c:pt idx="8">
                  <c:v>36.799999999999997</c:v>
                </c:pt>
                <c:pt idx="9">
                  <c:v>5.7</c:v>
                </c:pt>
                <c:pt idx="10">
                  <c:v>2.2999999999999998</c:v>
                </c:pt>
                <c:pt idx="11">
                  <c:v>43.7</c:v>
                </c:pt>
                <c:pt idx="12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7680256"/>
        <c:axId val="378459264"/>
      </c:barChart>
      <c:catAx>
        <c:axId val="3776802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8459264"/>
        <c:crosses val="autoZero"/>
        <c:auto val="1"/>
        <c:lblAlgn val="ctr"/>
        <c:lblOffset val="100"/>
        <c:noMultiLvlLbl val="0"/>
      </c:catAx>
      <c:valAx>
        <c:axId val="37845926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768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more variety of products and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Lower prices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17.5</c:v>
                </c:pt>
                <c:pt idx="1">
                  <c:v>12.3</c:v>
                </c:pt>
                <c:pt idx="2">
                  <c:v>9.9</c:v>
                </c:pt>
                <c:pt idx="3">
                  <c:v>3.8</c:v>
                </c:pt>
                <c:pt idx="4">
                  <c:v>9</c:v>
                </c:pt>
                <c:pt idx="5">
                  <c:v>3.3</c:v>
                </c:pt>
                <c:pt idx="6">
                  <c:v>10.4</c:v>
                </c:pt>
                <c:pt idx="7">
                  <c:v>10.8</c:v>
                </c:pt>
                <c:pt idx="8">
                  <c:v>10.8</c:v>
                </c:pt>
                <c:pt idx="9">
                  <c:v>6.6</c:v>
                </c:pt>
                <c:pt idx="10">
                  <c:v>2.8</c:v>
                </c:pt>
                <c:pt idx="12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more variety of products and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Lower prices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32.5</c:v>
                </c:pt>
                <c:pt idx="1">
                  <c:v>44.3</c:v>
                </c:pt>
                <c:pt idx="2">
                  <c:v>34.4</c:v>
                </c:pt>
                <c:pt idx="3">
                  <c:v>14.6</c:v>
                </c:pt>
                <c:pt idx="4">
                  <c:v>20.3</c:v>
                </c:pt>
                <c:pt idx="5">
                  <c:v>9.9</c:v>
                </c:pt>
                <c:pt idx="6">
                  <c:v>26.9</c:v>
                </c:pt>
                <c:pt idx="7">
                  <c:v>32.1</c:v>
                </c:pt>
                <c:pt idx="8">
                  <c:v>26.9</c:v>
                </c:pt>
                <c:pt idx="9">
                  <c:v>23.6</c:v>
                </c:pt>
                <c:pt idx="10">
                  <c:v>12.7</c:v>
                </c:pt>
                <c:pt idx="12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9949440"/>
        <c:axId val="379950976"/>
      </c:barChart>
      <c:catAx>
        <c:axId val="379949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9950976"/>
        <c:crosses val="autoZero"/>
        <c:auto val="1"/>
        <c:lblAlgn val="ctr"/>
        <c:lblOffset val="100"/>
        <c:noMultiLvlLbl val="0"/>
      </c:catAx>
      <c:valAx>
        <c:axId val="37995097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994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more variety of products and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Lower prices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4.7</c:v>
                </c:pt>
                <c:pt idx="1">
                  <c:v>20.6</c:v>
                </c:pt>
                <c:pt idx="2">
                  <c:v>14.9</c:v>
                </c:pt>
                <c:pt idx="3">
                  <c:v>2.4</c:v>
                </c:pt>
                <c:pt idx="4">
                  <c:v>0.2</c:v>
                </c:pt>
                <c:pt idx="5">
                  <c:v>0.9</c:v>
                </c:pt>
                <c:pt idx="6">
                  <c:v>5.5</c:v>
                </c:pt>
                <c:pt idx="7">
                  <c:v>34.6</c:v>
                </c:pt>
                <c:pt idx="8">
                  <c:v>9.1</c:v>
                </c:pt>
                <c:pt idx="9">
                  <c:v>5.0999999999999996</c:v>
                </c:pt>
                <c:pt idx="10">
                  <c:v>1.1000000000000001</c:v>
                </c:pt>
                <c:pt idx="1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Good value for money</c:v>
                </c:pt>
                <c:pt idx="2">
                  <c:v>Promotions</c:v>
                </c:pt>
                <c:pt idx="3">
                  <c:v>Has more variety of products and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Have a loyalty card</c:v>
                </c:pt>
                <c:pt idx="7">
                  <c:v>Lower prices</c:v>
                </c:pt>
                <c:pt idx="8">
                  <c:v>Habit</c:v>
                </c:pt>
                <c:pt idx="9">
                  <c:v>Proximity home/work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16.399999999999999</c:v>
                </c:pt>
                <c:pt idx="1">
                  <c:v>58.8</c:v>
                </c:pt>
                <c:pt idx="2">
                  <c:v>56.8</c:v>
                </c:pt>
                <c:pt idx="3">
                  <c:v>12.6</c:v>
                </c:pt>
                <c:pt idx="4">
                  <c:v>0.9</c:v>
                </c:pt>
                <c:pt idx="5">
                  <c:v>8.9</c:v>
                </c:pt>
                <c:pt idx="6">
                  <c:v>31.7</c:v>
                </c:pt>
                <c:pt idx="7">
                  <c:v>68.7</c:v>
                </c:pt>
                <c:pt idx="8">
                  <c:v>29.9</c:v>
                </c:pt>
                <c:pt idx="9">
                  <c:v>21.3</c:v>
                </c:pt>
                <c:pt idx="10">
                  <c:v>3.8</c:v>
                </c:pt>
                <c:pt idx="12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7643776"/>
        <c:axId val="377645312"/>
      </c:barChart>
      <c:catAx>
        <c:axId val="3776437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7645312"/>
        <c:crosses val="autoZero"/>
        <c:auto val="1"/>
        <c:lblAlgn val="ctr"/>
        <c:lblOffset val="100"/>
        <c:noMultiLvlLbl val="0"/>
      </c:catAx>
      <c:valAx>
        <c:axId val="37764531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764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39202378186945"/>
          <c:y val="0.83188891710444868"/>
          <c:w val="0.18019630815431281"/>
          <c:h val="0.16263827828653959"/>
        </c:manualLayout>
      </c:layout>
      <c:overlay val="1"/>
      <c:txPr>
        <a:bodyPr/>
        <a:lstStyle/>
        <a:p>
          <a:pPr>
            <a:defRPr sz="8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3705072196274"/>
          <c:y val="2.8778368060114533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Good value for money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Habit</c:v>
                </c:pt>
                <c:pt idx="7">
                  <c:v>Have a loyalty card</c:v>
                </c:pt>
                <c:pt idx="8">
                  <c:v>Proximity home/work</c:v>
                </c:pt>
                <c:pt idx="9">
                  <c:v>Lower prices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17.399999999999999</c:v>
                </c:pt>
                <c:pt idx="1">
                  <c:v>13.9</c:v>
                </c:pt>
                <c:pt idx="2">
                  <c:v>11.9</c:v>
                </c:pt>
                <c:pt idx="3">
                  <c:v>11.9</c:v>
                </c:pt>
                <c:pt idx="4">
                  <c:v>11.1</c:v>
                </c:pt>
                <c:pt idx="5">
                  <c:v>8.4</c:v>
                </c:pt>
                <c:pt idx="6">
                  <c:v>5.9</c:v>
                </c:pt>
                <c:pt idx="7">
                  <c:v>5</c:v>
                </c:pt>
                <c:pt idx="8">
                  <c:v>4.9000000000000004</c:v>
                </c:pt>
                <c:pt idx="9">
                  <c:v>7.2</c:v>
                </c:pt>
                <c:pt idx="10">
                  <c:v>1.1000000000000001</c:v>
                </c:pt>
                <c:pt idx="12">
                  <c:v>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Good value for money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Habit</c:v>
                </c:pt>
                <c:pt idx="7">
                  <c:v>Have a loyalty card</c:v>
                </c:pt>
                <c:pt idx="8">
                  <c:v>Proximity home/work</c:v>
                </c:pt>
                <c:pt idx="9">
                  <c:v>Lower prices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40.9</c:v>
                </c:pt>
                <c:pt idx="1">
                  <c:v>39.299999999999997</c:v>
                </c:pt>
                <c:pt idx="2">
                  <c:v>38.700000000000003</c:v>
                </c:pt>
                <c:pt idx="3">
                  <c:v>32.9</c:v>
                </c:pt>
                <c:pt idx="4">
                  <c:v>29.7</c:v>
                </c:pt>
                <c:pt idx="5">
                  <c:v>27.9</c:v>
                </c:pt>
                <c:pt idx="6">
                  <c:v>22.2</c:v>
                </c:pt>
                <c:pt idx="7">
                  <c:v>21.3</c:v>
                </c:pt>
                <c:pt idx="8">
                  <c:v>18.600000000000001</c:v>
                </c:pt>
                <c:pt idx="9">
                  <c:v>18.399999999999999</c:v>
                </c:pt>
                <c:pt idx="10">
                  <c:v>9</c:v>
                </c:pt>
                <c:pt idx="1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28697728"/>
        <c:axId val="328699264"/>
      </c:barChart>
      <c:catAx>
        <c:axId val="3286977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28699264"/>
        <c:crosses val="autoZero"/>
        <c:auto val="1"/>
        <c:lblAlgn val="ctr"/>
        <c:lblOffset val="100"/>
        <c:noMultiLvlLbl val="0"/>
      </c:catAx>
      <c:valAx>
        <c:axId val="32869926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2869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Higher prices </c:v>
                </c:pt>
                <c:pt idx="1">
                  <c:v>Not used to do it</c:v>
                </c:pt>
                <c:pt idx="2">
                  <c:v>Few promotions</c:v>
                </c:pt>
                <c:pt idx="3">
                  <c:v>It is far away</c:v>
                </c:pt>
                <c:pt idx="4">
                  <c:v>Does not have the preferred brands</c:v>
                </c:pt>
                <c:pt idx="5">
                  <c:v>I am used to catalogue</c:v>
                </c:pt>
                <c:pt idx="6">
                  <c:v>More people/confused</c:v>
                </c:pt>
                <c:pt idx="7">
                  <c:v>Does not find products for the propose is loking for</c:v>
                </c:pt>
                <c:pt idx="8">
                  <c:v>Few diversity of products</c:v>
                </c:pt>
                <c:pt idx="9">
                  <c:v>Does not like the service</c:v>
                </c:pt>
                <c:pt idx="10">
                  <c:v>Others</c:v>
                </c:pt>
                <c:pt idx="11">
                  <c:v>Does not know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53.6</c:v>
                </c:pt>
                <c:pt idx="1">
                  <c:v>22.1</c:v>
                </c:pt>
                <c:pt idx="2">
                  <c:v>21.2</c:v>
                </c:pt>
                <c:pt idx="3">
                  <c:v>9.9</c:v>
                </c:pt>
                <c:pt idx="4">
                  <c:v>8.4</c:v>
                </c:pt>
                <c:pt idx="5">
                  <c:v>5.3</c:v>
                </c:pt>
                <c:pt idx="6">
                  <c:v>5.2</c:v>
                </c:pt>
                <c:pt idx="7">
                  <c:v>5</c:v>
                </c:pt>
                <c:pt idx="8">
                  <c:v>3.6</c:v>
                </c:pt>
                <c:pt idx="9">
                  <c:v>2.5</c:v>
                </c:pt>
                <c:pt idx="10">
                  <c:v>2.5</c:v>
                </c:pt>
                <c:pt idx="11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8628736"/>
        <c:axId val="378630528"/>
      </c:barChart>
      <c:catAx>
        <c:axId val="3786287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8630528"/>
        <c:crosses val="autoZero"/>
        <c:auto val="1"/>
        <c:lblAlgn val="ctr"/>
        <c:lblOffset val="100"/>
        <c:noMultiLvlLbl val="0"/>
      </c:catAx>
      <c:valAx>
        <c:axId val="37863052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862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Boticário</c:v>
                </c:pt>
                <c:pt idx="1">
                  <c:v>Perfumes &amp; Companhia</c:v>
                </c:pt>
                <c:pt idx="2">
                  <c:v>Sephora</c:v>
                </c:pt>
                <c:pt idx="3">
                  <c:v>Douglas</c:v>
                </c:pt>
                <c:pt idx="4">
                  <c:v>Equivalenza</c:v>
                </c:pt>
                <c:pt idx="5">
                  <c:v>Aromas</c:v>
                </c:pt>
                <c:pt idx="6">
                  <c:v>Primor</c:v>
                </c:pt>
                <c:pt idx="7">
                  <c:v>5ª Essência</c:v>
                </c:pt>
                <c:pt idx="8">
                  <c:v>Other</c:v>
                </c:pt>
                <c:pt idx="9">
                  <c:v>Does not remember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48.1</c:v>
                </c:pt>
                <c:pt idx="1">
                  <c:v>35.1</c:v>
                </c:pt>
                <c:pt idx="2">
                  <c:v>25</c:v>
                </c:pt>
                <c:pt idx="3">
                  <c:v>13.5</c:v>
                </c:pt>
                <c:pt idx="4">
                  <c:v>10.6</c:v>
                </c:pt>
                <c:pt idx="5">
                  <c:v>7.7</c:v>
                </c:pt>
                <c:pt idx="6">
                  <c:v>6.7</c:v>
                </c:pt>
                <c:pt idx="7">
                  <c:v>4.8</c:v>
                </c:pt>
                <c:pt idx="8">
                  <c:v>6.7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00402304"/>
        <c:axId val="400580992"/>
      </c:barChart>
      <c:catAx>
        <c:axId val="400402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00580992"/>
        <c:crosses val="autoZero"/>
        <c:auto val="1"/>
        <c:lblAlgn val="ctr"/>
        <c:lblOffset val="100"/>
        <c:noMultiLvlLbl val="0"/>
      </c:catAx>
      <c:valAx>
        <c:axId val="40058099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0040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494398581563499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Notino</c:v>
                </c:pt>
                <c:pt idx="1">
                  <c:v>El Corte Inglés</c:v>
                </c:pt>
                <c:pt idx="2">
                  <c:v>Perfumes Club</c:v>
                </c:pt>
                <c:pt idx="3">
                  <c:v>The Body shop</c:v>
                </c:pt>
                <c:pt idx="4">
                  <c:v>LookFantastic</c:v>
                </c:pt>
                <c:pt idx="5">
                  <c:v>Skin</c:v>
                </c:pt>
                <c:pt idx="6">
                  <c:v>Others</c:v>
                </c:pt>
                <c:pt idx="7">
                  <c:v>DK/DA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18.600000000000001</c:v>
                </c:pt>
                <c:pt idx="1">
                  <c:v>14</c:v>
                </c:pt>
                <c:pt idx="2">
                  <c:v>9.3000000000000007</c:v>
                </c:pt>
                <c:pt idx="3">
                  <c:v>7</c:v>
                </c:pt>
                <c:pt idx="4">
                  <c:v>4.7</c:v>
                </c:pt>
                <c:pt idx="5">
                  <c:v>4.7</c:v>
                </c:pt>
                <c:pt idx="6">
                  <c:v>34.9</c:v>
                </c:pt>
                <c:pt idx="7">
                  <c:v>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00616064"/>
        <c:axId val="400785792"/>
      </c:barChart>
      <c:catAx>
        <c:axId val="40061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00785792"/>
        <c:crosses val="autoZero"/>
        <c:auto val="1"/>
        <c:lblAlgn val="ctr"/>
        <c:lblOffset val="100"/>
        <c:noMultiLvlLbl val="0"/>
      </c:catAx>
      <c:valAx>
        <c:axId val="40078579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0061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Boticário</c:v>
                </c:pt>
                <c:pt idx="1">
                  <c:v>Nívea</c:v>
                </c:pt>
                <c:pt idx="2">
                  <c:v>Bioderma</c:v>
                </c:pt>
                <c:pt idx="3">
                  <c:v>Avéne</c:v>
                </c:pt>
                <c:pt idx="4">
                  <c:v>Biotherm</c:v>
                </c:pt>
                <c:pt idx="5">
                  <c:v>The Body Shop</c:v>
                </c:pt>
                <c:pt idx="6">
                  <c:v>L'Oreal</c:v>
                </c:pt>
                <c:pt idx="7">
                  <c:v>Uriage</c:v>
                </c:pt>
                <c:pt idx="8">
                  <c:v>Sephora</c:v>
                </c:pt>
                <c:pt idx="9">
                  <c:v>Rituals</c:v>
                </c:pt>
                <c:pt idx="10">
                  <c:v>Vichy</c:v>
                </c:pt>
                <c:pt idx="11">
                  <c:v>Clinique</c:v>
                </c:pt>
                <c:pt idx="12">
                  <c:v>La Roche Possay</c:v>
                </c:pt>
                <c:pt idx="13">
                  <c:v>Caudalie</c:v>
                </c:pt>
                <c:pt idx="14">
                  <c:v>Garnier</c:v>
                </c:pt>
                <c:pt idx="15">
                  <c:v>Carolina Herrera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39.4</c:v>
                </c:pt>
                <c:pt idx="1">
                  <c:v>20.2</c:v>
                </c:pt>
                <c:pt idx="2">
                  <c:v>14.4</c:v>
                </c:pt>
                <c:pt idx="3">
                  <c:v>12.5</c:v>
                </c:pt>
                <c:pt idx="4">
                  <c:v>12</c:v>
                </c:pt>
                <c:pt idx="5">
                  <c:v>10.6</c:v>
                </c:pt>
                <c:pt idx="6">
                  <c:v>9.1</c:v>
                </c:pt>
                <c:pt idx="7">
                  <c:v>8.6999999999999993</c:v>
                </c:pt>
                <c:pt idx="8">
                  <c:v>8.1999999999999993</c:v>
                </c:pt>
                <c:pt idx="9">
                  <c:v>7.7</c:v>
                </c:pt>
                <c:pt idx="10">
                  <c:v>7.7</c:v>
                </c:pt>
                <c:pt idx="11">
                  <c:v>7.2</c:v>
                </c:pt>
                <c:pt idx="12">
                  <c:v>7.2</c:v>
                </c:pt>
                <c:pt idx="13">
                  <c:v>6.7</c:v>
                </c:pt>
                <c:pt idx="14">
                  <c:v>6.7</c:v>
                </c:pt>
                <c:pt idx="15">
                  <c:v>5.8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Boticário</c:v>
                </c:pt>
                <c:pt idx="1">
                  <c:v>Nívea</c:v>
                </c:pt>
                <c:pt idx="2">
                  <c:v>Bioderma</c:v>
                </c:pt>
                <c:pt idx="3">
                  <c:v>Avéne</c:v>
                </c:pt>
                <c:pt idx="4">
                  <c:v>Biotherm</c:v>
                </c:pt>
                <c:pt idx="5">
                  <c:v>The Body Shop</c:v>
                </c:pt>
                <c:pt idx="6">
                  <c:v>L'Oreal</c:v>
                </c:pt>
                <c:pt idx="7">
                  <c:v>Uriage</c:v>
                </c:pt>
                <c:pt idx="8">
                  <c:v>Sephora</c:v>
                </c:pt>
                <c:pt idx="9">
                  <c:v>Rituals</c:v>
                </c:pt>
                <c:pt idx="10">
                  <c:v>Vichy</c:v>
                </c:pt>
                <c:pt idx="11">
                  <c:v>Clinique</c:v>
                </c:pt>
                <c:pt idx="12">
                  <c:v>La Roche Possay</c:v>
                </c:pt>
                <c:pt idx="13">
                  <c:v>Caudalie</c:v>
                </c:pt>
                <c:pt idx="14">
                  <c:v>Garnier</c:v>
                </c:pt>
                <c:pt idx="15">
                  <c:v>Carolina Herrera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6"/>
                <c:pt idx="0">
                  <c:v>26.9</c:v>
                </c:pt>
                <c:pt idx="1">
                  <c:v>11.1</c:v>
                </c:pt>
                <c:pt idx="2">
                  <c:v>4.3</c:v>
                </c:pt>
                <c:pt idx="3">
                  <c:v>6.7</c:v>
                </c:pt>
                <c:pt idx="4">
                  <c:v>6.7</c:v>
                </c:pt>
                <c:pt idx="5">
                  <c:v>4.8</c:v>
                </c:pt>
                <c:pt idx="6">
                  <c:v>2.9</c:v>
                </c:pt>
                <c:pt idx="7">
                  <c:v>1.9</c:v>
                </c:pt>
                <c:pt idx="8">
                  <c:v>0.5</c:v>
                </c:pt>
                <c:pt idx="9">
                  <c:v>1.9</c:v>
                </c:pt>
                <c:pt idx="10">
                  <c:v>1</c:v>
                </c:pt>
                <c:pt idx="11">
                  <c:v>2.4</c:v>
                </c:pt>
                <c:pt idx="12">
                  <c:v>4.8</c:v>
                </c:pt>
                <c:pt idx="13">
                  <c:v>1.9</c:v>
                </c:pt>
                <c:pt idx="14">
                  <c:v>2.4</c:v>
                </c:pt>
                <c:pt idx="15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1611136"/>
        <c:axId val="411612672"/>
      </c:barChart>
      <c:catAx>
        <c:axId val="41161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11612672"/>
        <c:crosses val="autoZero"/>
        <c:auto val="1"/>
        <c:lblAlgn val="ctr"/>
        <c:lblOffset val="100"/>
        <c:noMultiLvlLbl val="0"/>
      </c:catAx>
      <c:valAx>
        <c:axId val="41161267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1161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Nívea</c:v>
                </c:pt>
                <c:pt idx="1">
                  <c:v>Uriage</c:v>
                </c:pt>
                <c:pt idx="2">
                  <c:v>Caudalie</c:v>
                </c:pt>
                <c:pt idx="3">
                  <c:v>Bioderma</c:v>
                </c:pt>
                <c:pt idx="4">
                  <c:v>Avéne</c:v>
                </c:pt>
                <c:pt idx="5">
                  <c:v>Biotherm</c:v>
                </c:pt>
                <c:pt idx="6">
                  <c:v>Vichy</c:v>
                </c:pt>
                <c:pt idx="7">
                  <c:v>Clinique</c:v>
                </c:pt>
                <c:pt idx="8">
                  <c:v>Carolina Herrera</c:v>
                </c:pt>
                <c:pt idx="9">
                  <c:v>Chanel</c:v>
                </c:pt>
                <c:pt idx="10">
                  <c:v>Filorga</c:v>
                </c:pt>
                <c:pt idx="11">
                  <c:v>La Roche Possay</c:v>
                </c:pt>
                <c:pt idx="12">
                  <c:v>L'Oreal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27.9</c:v>
                </c:pt>
                <c:pt idx="1">
                  <c:v>20.9</c:v>
                </c:pt>
                <c:pt idx="2">
                  <c:v>18.600000000000001</c:v>
                </c:pt>
                <c:pt idx="3">
                  <c:v>16.3</c:v>
                </c:pt>
                <c:pt idx="4">
                  <c:v>11.6</c:v>
                </c:pt>
                <c:pt idx="5">
                  <c:v>11.6</c:v>
                </c:pt>
                <c:pt idx="6">
                  <c:v>11.6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Nívea</c:v>
                </c:pt>
                <c:pt idx="1">
                  <c:v>Uriage</c:v>
                </c:pt>
                <c:pt idx="2">
                  <c:v>Caudalie</c:v>
                </c:pt>
                <c:pt idx="3">
                  <c:v>Bioderma</c:v>
                </c:pt>
                <c:pt idx="4">
                  <c:v>Avéne</c:v>
                </c:pt>
                <c:pt idx="5">
                  <c:v>Biotherm</c:v>
                </c:pt>
                <c:pt idx="6">
                  <c:v>Vichy</c:v>
                </c:pt>
                <c:pt idx="7">
                  <c:v>Clinique</c:v>
                </c:pt>
                <c:pt idx="8">
                  <c:v>Carolina Herrera</c:v>
                </c:pt>
                <c:pt idx="9">
                  <c:v>Chanel</c:v>
                </c:pt>
                <c:pt idx="10">
                  <c:v>Filorga</c:v>
                </c:pt>
                <c:pt idx="11">
                  <c:v>La Roche Possay</c:v>
                </c:pt>
                <c:pt idx="12">
                  <c:v>L'Oreal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11.6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4.7</c:v>
                </c:pt>
                <c:pt idx="4">
                  <c:v>0</c:v>
                </c:pt>
                <c:pt idx="5">
                  <c:v>4.7</c:v>
                </c:pt>
                <c:pt idx="6">
                  <c:v>2.2999999999999998</c:v>
                </c:pt>
                <c:pt idx="7">
                  <c:v>4.7</c:v>
                </c:pt>
                <c:pt idx="8">
                  <c:v>4.7</c:v>
                </c:pt>
                <c:pt idx="9">
                  <c:v>4.7</c:v>
                </c:pt>
                <c:pt idx="10">
                  <c:v>0</c:v>
                </c:pt>
                <c:pt idx="11">
                  <c:v>4.7</c:v>
                </c:pt>
                <c:pt idx="12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5337472"/>
        <c:axId val="415343360"/>
      </c:barChart>
      <c:catAx>
        <c:axId val="4153374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15343360"/>
        <c:crosses val="autoZero"/>
        <c:auto val="1"/>
        <c:lblAlgn val="ctr"/>
        <c:lblOffset val="100"/>
        <c:noMultiLvlLbl val="0"/>
      </c:catAx>
      <c:valAx>
        <c:axId val="4153433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1533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7836131939255"/>
          <c:y val="1.9681028349095964E-2"/>
          <c:w val="0.58081400722087295"/>
          <c:h val="0.94889072608953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2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Does not buy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2"/>
                <c:pt idx="0">
                  <c:v>10.1</c:v>
                </c:pt>
                <c:pt idx="1">
                  <c:v>5.6</c:v>
                </c:pt>
                <c:pt idx="2">
                  <c:v>0.7</c:v>
                </c:pt>
                <c:pt idx="3">
                  <c:v>0.9</c:v>
                </c:pt>
                <c:pt idx="4">
                  <c:v>4.3</c:v>
                </c:pt>
                <c:pt idx="5">
                  <c:v>6.6</c:v>
                </c:pt>
                <c:pt idx="6">
                  <c:v>1.6</c:v>
                </c:pt>
                <c:pt idx="7">
                  <c:v>4.8</c:v>
                </c:pt>
                <c:pt idx="8">
                  <c:v>1.1000000000000001</c:v>
                </c:pt>
                <c:pt idx="9">
                  <c:v>13.1</c:v>
                </c:pt>
                <c:pt idx="10">
                  <c:v>1.2</c:v>
                </c:pt>
                <c:pt idx="11">
                  <c:v>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 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8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2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Does not buy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2"/>
                <c:pt idx="0">
                  <c:v>8.9</c:v>
                </c:pt>
                <c:pt idx="1">
                  <c:v>4.9000000000000004</c:v>
                </c:pt>
                <c:pt idx="2">
                  <c:v>0.7</c:v>
                </c:pt>
                <c:pt idx="3">
                  <c:v>0.9</c:v>
                </c:pt>
                <c:pt idx="4">
                  <c:v>3.8</c:v>
                </c:pt>
                <c:pt idx="5">
                  <c:v>5.6</c:v>
                </c:pt>
                <c:pt idx="6">
                  <c:v>1.2</c:v>
                </c:pt>
                <c:pt idx="7">
                  <c:v>4.4000000000000004</c:v>
                </c:pt>
                <c:pt idx="8">
                  <c:v>0.9</c:v>
                </c:pt>
                <c:pt idx="9">
                  <c:v>11.9</c:v>
                </c:pt>
                <c:pt idx="10">
                  <c:v>0.9</c:v>
                </c:pt>
                <c:pt idx="11">
                  <c:v>65.5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2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Pharmacy - online</c:v>
                </c:pt>
                <c:pt idx="7">
                  <c:v>Health areas - physical store</c:v>
                </c:pt>
                <c:pt idx="8">
                  <c:v>Health areas - online</c:v>
                </c:pt>
                <c:pt idx="9">
                  <c:v>Hyper/Super - physical store</c:v>
                </c:pt>
                <c:pt idx="10">
                  <c:v>Hyper/Super - online</c:v>
                </c:pt>
                <c:pt idx="11">
                  <c:v>Does not buy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2"/>
                <c:pt idx="0">
                  <c:v>8.8000000000000007</c:v>
                </c:pt>
                <c:pt idx="1">
                  <c:v>4.5</c:v>
                </c:pt>
                <c:pt idx="2">
                  <c:v>0.5</c:v>
                </c:pt>
                <c:pt idx="3">
                  <c:v>0.4</c:v>
                </c:pt>
                <c:pt idx="4">
                  <c:v>3.3</c:v>
                </c:pt>
                <c:pt idx="5">
                  <c:v>3.8</c:v>
                </c:pt>
                <c:pt idx="6">
                  <c:v>1</c:v>
                </c:pt>
                <c:pt idx="7">
                  <c:v>3.1</c:v>
                </c:pt>
                <c:pt idx="8">
                  <c:v>0.5</c:v>
                </c:pt>
                <c:pt idx="9">
                  <c:v>8</c:v>
                </c:pt>
                <c:pt idx="10">
                  <c:v>0.8</c:v>
                </c:pt>
                <c:pt idx="11">
                  <c:v>73.400000000000006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2142336"/>
        <c:axId val="82143872"/>
      </c:barChart>
      <c:catAx>
        <c:axId val="82142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82143872"/>
        <c:crosses val="autoZero"/>
        <c:auto val="1"/>
        <c:lblAlgn val="ctr"/>
        <c:lblOffset val="100"/>
        <c:noMultiLvlLbl val="0"/>
      </c:catAx>
      <c:valAx>
        <c:axId val="8214387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8214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8647139301033"/>
          <c:y val="0.70258830579108233"/>
          <c:w val="0.16154013978131329"/>
          <c:h val="0.18980603809978561"/>
        </c:manualLayout>
      </c:layout>
      <c:overlay val="1"/>
      <c:txPr>
        <a:bodyPr/>
        <a:lstStyle/>
        <a:p>
          <a:pPr>
            <a:defRPr sz="9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50863520550441"/>
          <c:y val="4.6438311174580124E-2"/>
          <c:w val="0.79728724496751824"/>
          <c:h val="0.729592159513140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often (0,5)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Health areas - physical store</c:v>
                </c:pt>
                <c:pt idx="7">
                  <c:v>Hyper/Super - physical store</c:v>
                </c:pt>
              </c:strCache>
            </c:strRef>
          </c:cat>
          <c:val>
            <c:numRef>
              <c:f>Sheet1!$B$2:$P$2</c:f>
              <c:numCache>
                <c:formatCode>0</c:formatCode>
                <c:ptCount val="8"/>
                <c:pt idx="0">
                  <c:v>5.9</c:v>
                </c:pt>
                <c:pt idx="1">
                  <c:v>5.4</c:v>
                </c:pt>
                <c:pt idx="4">
                  <c:v>9.3000000000000007</c:v>
                </c:pt>
                <c:pt idx="5">
                  <c:v>7.6</c:v>
                </c:pt>
                <c:pt idx="6">
                  <c:v>2.1</c:v>
                </c:pt>
                <c:pt idx="7">
                  <c:v>8.4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year (1)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Health areas - physical store</c:v>
                </c:pt>
                <c:pt idx="7">
                  <c:v>Hyper/Super - physical store</c:v>
                </c:pt>
              </c:strCache>
            </c:strRef>
          </c:cat>
          <c:val>
            <c:numRef>
              <c:f>Sheet1!$B$3:$P$3</c:f>
              <c:numCache>
                <c:formatCode>0</c:formatCode>
                <c:ptCount val="8"/>
                <c:pt idx="0">
                  <c:v>16.8</c:v>
                </c:pt>
                <c:pt idx="1">
                  <c:v>23.2</c:v>
                </c:pt>
                <c:pt idx="2">
                  <c:v>14.3</c:v>
                </c:pt>
                <c:pt idx="3">
                  <c:v>33.299999999999997</c:v>
                </c:pt>
                <c:pt idx="4">
                  <c:v>11.6</c:v>
                </c:pt>
                <c:pt idx="5">
                  <c:v>16.7</c:v>
                </c:pt>
                <c:pt idx="6">
                  <c:v>14.6</c:v>
                </c:pt>
                <c:pt idx="7">
                  <c:v>16.8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Every 6 months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Health areas - physical store</c:v>
                </c:pt>
                <c:pt idx="7">
                  <c:v>Hyper/Super - physical store</c:v>
                </c:pt>
              </c:strCache>
            </c:strRef>
          </c:cat>
          <c:val>
            <c:numRef>
              <c:f>Sheet1!$B$4:$P$4</c:f>
              <c:numCache>
                <c:formatCode>0</c:formatCode>
                <c:ptCount val="8"/>
                <c:pt idx="0">
                  <c:v>15.8</c:v>
                </c:pt>
                <c:pt idx="1">
                  <c:v>12.5</c:v>
                </c:pt>
                <c:pt idx="2">
                  <c:v>28.6</c:v>
                </c:pt>
                <c:pt idx="3">
                  <c:v>55.6</c:v>
                </c:pt>
                <c:pt idx="4">
                  <c:v>23.3</c:v>
                </c:pt>
                <c:pt idx="5">
                  <c:v>31.8</c:v>
                </c:pt>
                <c:pt idx="6">
                  <c:v>35.4</c:v>
                </c:pt>
                <c:pt idx="7">
                  <c:v>23.7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Every 3 months (4)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Health areas - physical store</c:v>
                </c:pt>
                <c:pt idx="7">
                  <c:v>Hyper/Super - physical store</c:v>
                </c:pt>
              </c:strCache>
            </c:strRef>
          </c:cat>
          <c:val>
            <c:numRef>
              <c:f>Sheet1!$B$5:$P$5</c:f>
              <c:numCache>
                <c:formatCode>0</c:formatCode>
                <c:ptCount val="8"/>
                <c:pt idx="0">
                  <c:v>30.7</c:v>
                </c:pt>
                <c:pt idx="1">
                  <c:v>30.4</c:v>
                </c:pt>
                <c:pt idx="2">
                  <c:v>28.6</c:v>
                </c:pt>
                <c:pt idx="3">
                  <c:v>11.1</c:v>
                </c:pt>
                <c:pt idx="4">
                  <c:v>30.2</c:v>
                </c:pt>
                <c:pt idx="5">
                  <c:v>27.3</c:v>
                </c:pt>
                <c:pt idx="6">
                  <c:v>25</c:v>
                </c:pt>
                <c:pt idx="7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Once a month (12)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Health areas - physical store</c:v>
                </c:pt>
                <c:pt idx="7">
                  <c:v>Hyper/Super - physical store</c:v>
                </c:pt>
              </c:strCache>
            </c:strRef>
          </c:cat>
          <c:val>
            <c:numRef>
              <c:f>Sheet1!$B$6:$P$6</c:f>
              <c:numCache>
                <c:formatCode>0</c:formatCode>
                <c:ptCount val="8"/>
                <c:pt idx="0">
                  <c:v>15.8</c:v>
                </c:pt>
                <c:pt idx="1">
                  <c:v>17.899999999999999</c:v>
                </c:pt>
                <c:pt idx="2">
                  <c:v>28.6</c:v>
                </c:pt>
                <c:pt idx="4">
                  <c:v>18.600000000000001</c:v>
                </c:pt>
                <c:pt idx="5">
                  <c:v>12.1</c:v>
                </c:pt>
                <c:pt idx="6">
                  <c:v>16.7</c:v>
                </c:pt>
                <c:pt idx="7">
                  <c:v>19.100000000000001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More than once a month (18)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Health areas - physical store</c:v>
                </c:pt>
                <c:pt idx="7">
                  <c:v>Hyper/Super - physical store</c:v>
                </c:pt>
              </c:strCache>
            </c:strRef>
          </c:cat>
          <c:val>
            <c:numRef>
              <c:f>Sheet1!$B$7:$P$7</c:f>
              <c:numCache>
                <c:formatCode>0</c:formatCode>
                <c:ptCount val="8"/>
                <c:pt idx="0">
                  <c:v>14.9</c:v>
                </c:pt>
                <c:pt idx="1">
                  <c:v>10.7</c:v>
                </c:pt>
                <c:pt idx="4">
                  <c:v>7</c:v>
                </c:pt>
                <c:pt idx="5">
                  <c:v>4.5</c:v>
                </c:pt>
                <c:pt idx="6">
                  <c:v>6.3</c:v>
                </c:pt>
                <c:pt idx="7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50996736"/>
        <c:axId val="351265152"/>
      </c:barChart>
      <c:catAx>
        <c:axId val="35099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51265152"/>
        <c:crosses val="autoZero"/>
        <c:auto val="1"/>
        <c:lblAlgn val="ctr"/>
        <c:lblOffset val="100"/>
        <c:noMultiLvlLbl val="0"/>
      </c:catAx>
      <c:valAx>
        <c:axId val="35126515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509967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5.8199341487309493E-2"/>
          <c:w val="0.14466835375127704"/>
          <c:h val="0.81875667013429476"/>
        </c:manualLayout>
      </c:layout>
      <c:overlay val="0"/>
      <c:txPr>
        <a:bodyPr/>
        <a:lstStyle/>
        <a:p>
          <a:pPr>
            <a:defRPr sz="9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8051607635285"/>
          <c:y val="3.5059724546734949E-2"/>
          <c:w val="0.85289507127934283"/>
          <c:h val="0.63145134411588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Spent (in €)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8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Catalogue</c:v>
                </c:pt>
                <c:pt idx="5">
                  <c:v>Pharmacy - physical store</c:v>
                </c:pt>
                <c:pt idx="6">
                  <c:v>Health areas - physical store</c:v>
                </c:pt>
                <c:pt idx="7">
                  <c:v>Hyper/Super - physical store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8"/>
                <c:pt idx="0">
                  <c:v>32.549999999999997</c:v>
                </c:pt>
                <c:pt idx="1">
                  <c:v>34.729999999999997</c:v>
                </c:pt>
                <c:pt idx="2">
                  <c:v>34.57</c:v>
                </c:pt>
                <c:pt idx="3">
                  <c:v>59.56</c:v>
                </c:pt>
                <c:pt idx="4">
                  <c:v>25.77</c:v>
                </c:pt>
                <c:pt idx="5">
                  <c:v>22.33</c:v>
                </c:pt>
                <c:pt idx="6">
                  <c:v>24.96</c:v>
                </c:pt>
                <c:pt idx="7">
                  <c:v>20.02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24437760"/>
        <c:axId val="224439296"/>
      </c:barChart>
      <c:catAx>
        <c:axId val="22443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224439296"/>
        <c:crosses val="autoZero"/>
        <c:auto val="1"/>
        <c:lblAlgn val="ctr"/>
        <c:lblOffset val="100"/>
        <c:noMultiLvlLbl val="0"/>
      </c:catAx>
      <c:valAx>
        <c:axId val="22443929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44377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2231898068673373"/>
          <c:w val="9.7315596664901971E-2"/>
          <c:h val="0.16419546573678195"/>
        </c:manualLayout>
      </c:layout>
      <c:overlay val="0"/>
      <c:txPr>
        <a:bodyPr/>
        <a:lstStyle/>
        <a:p>
          <a:pPr>
            <a:defRPr sz="900" b="1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79092435722614"/>
          <c:y val="4.6438311174580124E-2"/>
          <c:w val="0.29941163409213672"/>
          <c:h val="0.7846951027360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Spent 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Spent the same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69.099999999999994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Spent Less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9534848"/>
        <c:axId val="350447488"/>
      </c:barChart>
      <c:catAx>
        <c:axId val="34953484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50447488"/>
        <c:crosses val="autoZero"/>
        <c:auto val="1"/>
        <c:lblAlgn val="ctr"/>
        <c:lblOffset val="100"/>
        <c:noMultiLvlLbl val="0"/>
      </c:catAx>
      <c:valAx>
        <c:axId val="35044748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4953484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11502773002088895"/>
          <c:w val="0.18399319753232865"/>
          <c:h val="0.69395457621800016"/>
        </c:manualLayout>
      </c:layout>
      <c:overlay val="0"/>
      <c:txPr>
        <a:bodyPr/>
        <a:lstStyle/>
        <a:p>
          <a:pPr>
            <a:defRPr sz="10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3705072196274"/>
          <c:y val="2.8778368060114533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more variety of products and brands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Proximity home/work</c:v>
                </c:pt>
                <c:pt idx="7">
                  <c:v>Have a loyalty card</c:v>
                </c:pt>
                <c:pt idx="8">
                  <c:v>Lower prices</c:v>
                </c:pt>
                <c:pt idx="9">
                  <c:v>Habit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13.1</c:v>
                </c:pt>
                <c:pt idx="1">
                  <c:v>13.1</c:v>
                </c:pt>
                <c:pt idx="2">
                  <c:v>12.4</c:v>
                </c:pt>
                <c:pt idx="3">
                  <c:v>5.5</c:v>
                </c:pt>
                <c:pt idx="4">
                  <c:v>13.1</c:v>
                </c:pt>
                <c:pt idx="5">
                  <c:v>10.3</c:v>
                </c:pt>
                <c:pt idx="6">
                  <c:v>8.3000000000000007</c:v>
                </c:pt>
                <c:pt idx="7">
                  <c:v>9.6999999999999993</c:v>
                </c:pt>
                <c:pt idx="8">
                  <c:v>7.6</c:v>
                </c:pt>
                <c:pt idx="9">
                  <c:v>5.5</c:v>
                </c:pt>
                <c:pt idx="10">
                  <c:v>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more variety of products and brands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Proximity home/work</c:v>
                </c:pt>
                <c:pt idx="7">
                  <c:v>Have a loyalty card</c:v>
                </c:pt>
                <c:pt idx="8">
                  <c:v>Lower prices</c:v>
                </c:pt>
                <c:pt idx="9">
                  <c:v>Habit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38.6</c:v>
                </c:pt>
                <c:pt idx="1">
                  <c:v>33.799999999999997</c:v>
                </c:pt>
                <c:pt idx="2">
                  <c:v>30.3</c:v>
                </c:pt>
                <c:pt idx="3">
                  <c:v>25.5</c:v>
                </c:pt>
                <c:pt idx="4">
                  <c:v>25.5</c:v>
                </c:pt>
                <c:pt idx="5">
                  <c:v>23.4</c:v>
                </c:pt>
                <c:pt idx="6">
                  <c:v>20.7</c:v>
                </c:pt>
                <c:pt idx="7">
                  <c:v>20</c:v>
                </c:pt>
                <c:pt idx="8">
                  <c:v>15.9</c:v>
                </c:pt>
                <c:pt idx="9">
                  <c:v>14.5</c:v>
                </c:pt>
                <c:pt idx="10">
                  <c:v>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7681408"/>
        <c:axId val="377682944"/>
      </c:barChart>
      <c:catAx>
        <c:axId val="3776814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7682944"/>
        <c:crosses val="autoZero"/>
        <c:auto val="1"/>
        <c:lblAlgn val="ctr"/>
        <c:lblOffset val="100"/>
        <c:noMultiLvlLbl val="0"/>
      </c:catAx>
      <c:valAx>
        <c:axId val="37768294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768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Good value for money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Habit</c:v>
                </c:pt>
                <c:pt idx="7">
                  <c:v>Have a loyalty card</c:v>
                </c:pt>
                <c:pt idx="8">
                  <c:v>Proximity home/work</c:v>
                </c:pt>
                <c:pt idx="9">
                  <c:v>Lower prices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1.6</c:v>
                </c:pt>
                <c:pt idx="1">
                  <c:v>4.8</c:v>
                </c:pt>
                <c:pt idx="2">
                  <c:v>27.2</c:v>
                </c:pt>
                <c:pt idx="3">
                  <c:v>21.6</c:v>
                </c:pt>
                <c:pt idx="4">
                  <c:v>4.8</c:v>
                </c:pt>
                <c:pt idx="5">
                  <c:v>0</c:v>
                </c:pt>
                <c:pt idx="6">
                  <c:v>6.4</c:v>
                </c:pt>
                <c:pt idx="7">
                  <c:v>1.6</c:v>
                </c:pt>
                <c:pt idx="8">
                  <c:v>2.4</c:v>
                </c:pt>
                <c:pt idx="9">
                  <c:v>20</c:v>
                </c:pt>
                <c:pt idx="10">
                  <c:v>1.6</c:v>
                </c:pt>
                <c:pt idx="11">
                  <c:v>6.4</c:v>
                </c:pt>
                <c:pt idx="12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Good value for money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Habit</c:v>
                </c:pt>
                <c:pt idx="7">
                  <c:v>Have a loyalty card</c:v>
                </c:pt>
                <c:pt idx="8">
                  <c:v>Proximity home/work</c:v>
                </c:pt>
                <c:pt idx="9">
                  <c:v>Lower prices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10.4</c:v>
                </c:pt>
                <c:pt idx="1">
                  <c:v>16</c:v>
                </c:pt>
                <c:pt idx="2">
                  <c:v>59.2</c:v>
                </c:pt>
                <c:pt idx="3">
                  <c:v>49.6</c:v>
                </c:pt>
                <c:pt idx="4">
                  <c:v>10.4</c:v>
                </c:pt>
                <c:pt idx="5">
                  <c:v>2.4</c:v>
                </c:pt>
                <c:pt idx="6">
                  <c:v>16</c:v>
                </c:pt>
                <c:pt idx="7">
                  <c:v>5.6</c:v>
                </c:pt>
                <c:pt idx="8">
                  <c:v>8.8000000000000007</c:v>
                </c:pt>
                <c:pt idx="9">
                  <c:v>52.8</c:v>
                </c:pt>
                <c:pt idx="10">
                  <c:v>8</c:v>
                </c:pt>
                <c:pt idx="11">
                  <c:v>32.799999999999997</c:v>
                </c:pt>
                <c:pt idx="1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27811840"/>
        <c:axId val="327813376"/>
      </c:barChart>
      <c:catAx>
        <c:axId val="3278118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27813376"/>
        <c:crosses val="autoZero"/>
        <c:auto val="1"/>
        <c:lblAlgn val="ctr"/>
        <c:lblOffset val="100"/>
        <c:noMultiLvlLbl val="0"/>
      </c:catAx>
      <c:valAx>
        <c:axId val="32781337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2781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more variety of products and brands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Proximity home/work</c:v>
                </c:pt>
                <c:pt idx="7">
                  <c:v>Have a loyalty card</c:v>
                </c:pt>
                <c:pt idx="8">
                  <c:v>Lower prices</c:v>
                </c:pt>
                <c:pt idx="9">
                  <c:v>Habit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20.9</c:v>
                </c:pt>
                <c:pt idx="1">
                  <c:v>7</c:v>
                </c:pt>
                <c:pt idx="2">
                  <c:v>16.3</c:v>
                </c:pt>
                <c:pt idx="3">
                  <c:v>9.3000000000000007</c:v>
                </c:pt>
                <c:pt idx="4">
                  <c:v>2.2999999999999998</c:v>
                </c:pt>
                <c:pt idx="6">
                  <c:v>2.2999999999999998</c:v>
                </c:pt>
                <c:pt idx="7">
                  <c:v>9.3000000000000007</c:v>
                </c:pt>
                <c:pt idx="8">
                  <c:v>20.9</c:v>
                </c:pt>
                <c:pt idx="9">
                  <c:v>2.2999999999999998</c:v>
                </c:pt>
                <c:pt idx="11">
                  <c:v>9.3000000000000007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more variety of products and brands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Proximity home/work</c:v>
                </c:pt>
                <c:pt idx="7">
                  <c:v>Have a loyalty card</c:v>
                </c:pt>
                <c:pt idx="8">
                  <c:v>Lower prices</c:v>
                </c:pt>
                <c:pt idx="9">
                  <c:v>Habit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46.5</c:v>
                </c:pt>
                <c:pt idx="1">
                  <c:v>9.3000000000000007</c:v>
                </c:pt>
                <c:pt idx="2">
                  <c:v>53.5</c:v>
                </c:pt>
                <c:pt idx="3">
                  <c:v>25.6</c:v>
                </c:pt>
                <c:pt idx="4">
                  <c:v>7</c:v>
                </c:pt>
                <c:pt idx="6">
                  <c:v>11.6</c:v>
                </c:pt>
                <c:pt idx="7">
                  <c:v>18.600000000000001</c:v>
                </c:pt>
                <c:pt idx="8">
                  <c:v>53.5</c:v>
                </c:pt>
                <c:pt idx="9">
                  <c:v>25.6</c:v>
                </c:pt>
                <c:pt idx="10">
                  <c:v>4.7</c:v>
                </c:pt>
                <c:pt idx="11">
                  <c:v>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80429440"/>
        <c:axId val="380430976"/>
      </c:barChart>
      <c:catAx>
        <c:axId val="380429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80430976"/>
        <c:crosses val="autoZero"/>
        <c:auto val="1"/>
        <c:lblAlgn val="ctr"/>
        <c:lblOffset val="100"/>
        <c:noMultiLvlLbl val="0"/>
      </c:catAx>
      <c:valAx>
        <c:axId val="38043097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042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more variety of products and brands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Proximity home/work</c:v>
                </c:pt>
                <c:pt idx="7">
                  <c:v>Have a loyalty card</c:v>
                </c:pt>
                <c:pt idx="8">
                  <c:v>Lower prices</c:v>
                </c:pt>
                <c:pt idx="9">
                  <c:v>Habit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14.3</c:v>
                </c:pt>
                <c:pt idx="1">
                  <c:v>5</c:v>
                </c:pt>
                <c:pt idx="2">
                  <c:v>7.6</c:v>
                </c:pt>
                <c:pt idx="3">
                  <c:v>10.9</c:v>
                </c:pt>
                <c:pt idx="4">
                  <c:v>13.4</c:v>
                </c:pt>
                <c:pt idx="5">
                  <c:v>2.5</c:v>
                </c:pt>
                <c:pt idx="6">
                  <c:v>7.6</c:v>
                </c:pt>
                <c:pt idx="7">
                  <c:v>9.1999999999999993</c:v>
                </c:pt>
                <c:pt idx="8">
                  <c:v>11.8</c:v>
                </c:pt>
                <c:pt idx="9">
                  <c:v>9.1999999999999993</c:v>
                </c:pt>
                <c:pt idx="10">
                  <c:v>3.4</c:v>
                </c:pt>
                <c:pt idx="1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more variety of products and brands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Proximity home/work</c:v>
                </c:pt>
                <c:pt idx="7">
                  <c:v>Have a loyalty card</c:v>
                </c:pt>
                <c:pt idx="8">
                  <c:v>Lower prices</c:v>
                </c:pt>
                <c:pt idx="9">
                  <c:v>Habit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47.9</c:v>
                </c:pt>
                <c:pt idx="1">
                  <c:v>16.8</c:v>
                </c:pt>
                <c:pt idx="2">
                  <c:v>34.5</c:v>
                </c:pt>
                <c:pt idx="3">
                  <c:v>30.3</c:v>
                </c:pt>
                <c:pt idx="4">
                  <c:v>25.2</c:v>
                </c:pt>
                <c:pt idx="5">
                  <c:v>10.1</c:v>
                </c:pt>
                <c:pt idx="6">
                  <c:v>27.7</c:v>
                </c:pt>
                <c:pt idx="7">
                  <c:v>26.1</c:v>
                </c:pt>
                <c:pt idx="8">
                  <c:v>26.1</c:v>
                </c:pt>
                <c:pt idx="9">
                  <c:v>26.1</c:v>
                </c:pt>
                <c:pt idx="10">
                  <c:v>10.9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81235200"/>
        <c:axId val="381237120"/>
      </c:barChart>
      <c:catAx>
        <c:axId val="3812352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81237120"/>
        <c:crosses val="autoZero"/>
        <c:auto val="1"/>
        <c:lblAlgn val="ctr"/>
        <c:lblOffset val="100"/>
        <c:noMultiLvlLbl val="0"/>
      </c:catAx>
      <c:valAx>
        <c:axId val="38123712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123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more variety of products and brands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Proximity home/work</c:v>
                </c:pt>
                <c:pt idx="7">
                  <c:v>Have a loyalty card</c:v>
                </c:pt>
                <c:pt idx="8">
                  <c:v>Lower prices</c:v>
                </c:pt>
                <c:pt idx="9">
                  <c:v>Habit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20.100000000000001</c:v>
                </c:pt>
                <c:pt idx="1">
                  <c:v>5</c:v>
                </c:pt>
                <c:pt idx="2">
                  <c:v>16.5</c:v>
                </c:pt>
                <c:pt idx="3">
                  <c:v>2.2000000000000002</c:v>
                </c:pt>
                <c:pt idx="4">
                  <c:v>0.7</c:v>
                </c:pt>
                <c:pt idx="5">
                  <c:v>0.7</c:v>
                </c:pt>
                <c:pt idx="6">
                  <c:v>6.5</c:v>
                </c:pt>
                <c:pt idx="7">
                  <c:v>5.8</c:v>
                </c:pt>
                <c:pt idx="8">
                  <c:v>36</c:v>
                </c:pt>
                <c:pt idx="9">
                  <c:v>5.8</c:v>
                </c:pt>
                <c:pt idx="12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more variety of products and brands</c:v>
                </c:pt>
                <c:pt idx="2">
                  <c:v>Promotions</c:v>
                </c:pt>
                <c:pt idx="3">
                  <c:v>Has the preferred brands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Proximity home/work</c:v>
                </c:pt>
                <c:pt idx="7">
                  <c:v>Have a loyalty card</c:v>
                </c:pt>
                <c:pt idx="8">
                  <c:v>Lower prices</c:v>
                </c:pt>
                <c:pt idx="9">
                  <c:v>Habit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56.8</c:v>
                </c:pt>
                <c:pt idx="1">
                  <c:v>12.9</c:v>
                </c:pt>
                <c:pt idx="2">
                  <c:v>46.8</c:v>
                </c:pt>
                <c:pt idx="3">
                  <c:v>15.8</c:v>
                </c:pt>
                <c:pt idx="4">
                  <c:v>2.2000000000000002</c:v>
                </c:pt>
                <c:pt idx="5">
                  <c:v>11.5</c:v>
                </c:pt>
                <c:pt idx="6">
                  <c:v>23</c:v>
                </c:pt>
                <c:pt idx="7">
                  <c:v>30.9</c:v>
                </c:pt>
                <c:pt idx="8">
                  <c:v>63.3</c:v>
                </c:pt>
                <c:pt idx="9">
                  <c:v>20.9</c:v>
                </c:pt>
                <c:pt idx="10">
                  <c:v>2.2000000000000002</c:v>
                </c:pt>
                <c:pt idx="12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81272448"/>
        <c:axId val="381274368"/>
      </c:barChart>
      <c:catAx>
        <c:axId val="3812724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81274368"/>
        <c:crosses val="autoZero"/>
        <c:auto val="1"/>
        <c:lblAlgn val="ctr"/>
        <c:lblOffset val="100"/>
        <c:noMultiLvlLbl val="0"/>
      </c:catAx>
      <c:valAx>
        <c:axId val="38127436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127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39202378186945"/>
          <c:y val="0.83188891710444868"/>
          <c:w val="0.18019630815431281"/>
          <c:h val="0.16263827828653959"/>
        </c:manualLayout>
      </c:layout>
      <c:overlay val="1"/>
      <c:txPr>
        <a:bodyPr/>
        <a:lstStyle/>
        <a:p>
          <a:pPr>
            <a:defRPr sz="8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Higher prices </c:v>
                </c:pt>
                <c:pt idx="1">
                  <c:v>Not used to do it</c:v>
                </c:pt>
                <c:pt idx="2">
                  <c:v>Few promotions</c:v>
                </c:pt>
                <c:pt idx="3">
                  <c:v>It is far away</c:v>
                </c:pt>
                <c:pt idx="4">
                  <c:v>Does not find products for the propose is loking for</c:v>
                </c:pt>
                <c:pt idx="5">
                  <c:v>More people/confused</c:v>
                </c:pt>
                <c:pt idx="6">
                  <c:v>Does not have the preferred brands</c:v>
                </c:pt>
                <c:pt idx="7">
                  <c:v>I am used to catalogue</c:v>
                </c:pt>
                <c:pt idx="8">
                  <c:v>Few diversity of products</c:v>
                </c:pt>
                <c:pt idx="9">
                  <c:v>Does not like the service</c:v>
                </c:pt>
                <c:pt idx="10">
                  <c:v>Others</c:v>
                </c:pt>
                <c:pt idx="11">
                  <c:v>Does not know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49.8</c:v>
                </c:pt>
                <c:pt idx="1">
                  <c:v>29.3</c:v>
                </c:pt>
                <c:pt idx="2">
                  <c:v>18.100000000000001</c:v>
                </c:pt>
                <c:pt idx="3">
                  <c:v>11.2</c:v>
                </c:pt>
                <c:pt idx="4">
                  <c:v>7.9</c:v>
                </c:pt>
                <c:pt idx="5">
                  <c:v>7.4</c:v>
                </c:pt>
                <c:pt idx="6">
                  <c:v>7</c:v>
                </c:pt>
                <c:pt idx="7">
                  <c:v>6.5</c:v>
                </c:pt>
                <c:pt idx="8">
                  <c:v>4.2</c:v>
                </c:pt>
                <c:pt idx="9">
                  <c:v>1.4</c:v>
                </c:pt>
                <c:pt idx="10">
                  <c:v>1.4</c:v>
                </c:pt>
                <c:pt idx="11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83787776"/>
        <c:axId val="383789312"/>
      </c:barChart>
      <c:catAx>
        <c:axId val="3837877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83789312"/>
        <c:crosses val="autoZero"/>
        <c:auto val="1"/>
        <c:lblAlgn val="ctr"/>
        <c:lblOffset val="100"/>
        <c:noMultiLvlLbl val="0"/>
      </c:catAx>
      <c:valAx>
        <c:axId val="38378931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378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Perfumes &amp; Companhia</c:v>
                </c:pt>
                <c:pt idx="1">
                  <c:v>Boticário</c:v>
                </c:pt>
                <c:pt idx="2">
                  <c:v>Sephora</c:v>
                </c:pt>
                <c:pt idx="3">
                  <c:v>Douglas</c:v>
                </c:pt>
                <c:pt idx="4">
                  <c:v>Equivalenza</c:v>
                </c:pt>
                <c:pt idx="5">
                  <c:v>Primor</c:v>
                </c:pt>
                <c:pt idx="6">
                  <c:v>5ª Essência</c:v>
                </c:pt>
                <c:pt idx="7">
                  <c:v>Aromas</c:v>
                </c:pt>
                <c:pt idx="8">
                  <c:v>Other</c:v>
                </c:pt>
                <c:pt idx="9">
                  <c:v>Does not remember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42.2</c:v>
                </c:pt>
                <c:pt idx="1">
                  <c:v>38.5</c:v>
                </c:pt>
                <c:pt idx="2">
                  <c:v>23.7</c:v>
                </c:pt>
                <c:pt idx="3">
                  <c:v>18.5</c:v>
                </c:pt>
                <c:pt idx="4">
                  <c:v>11.9</c:v>
                </c:pt>
                <c:pt idx="5">
                  <c:v>8.9</c:v>
                </c:pt>
                <c:pt idx="6">
                  <c:v>6.7</c:v>
                </c:pt>
                <c:pt idx="7">
                  <c:v>5.2</c:v>
                </c:pt>
                <c:pt idx="8">
                  <c:v>2.2000000000000002</c:v>
                </c:pt>
                <c:pt idx="9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5422720"/>
        <c:axId val="415474432"/>
      </c:barChart>
      <c:catAx>
        <c:axId val="415422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15474432"/>
        <c:crosses val="autoZero"/>
        <c:auto val="1"/>
        <c:lblAlgn val="ctr"/>
        <c:lblOffset val="100"/>
        <c:noMultiLvlLbl val="0"/>
      </c:catAx>
      <c:valAx>
        <c:axId val="41547443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1542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494398581563499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Notino</c:v>
                </c:pt>
                <c:pt idx="1">
                  <c:v>Others</c:v>
                </c:pt>
                <c:pt idx="2">
                  <c:v>DK/DA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14.3</c:v>
                </c:pt>
                <c:pt idx="1">
                  <c:v>64.3</c:v>
                </c:pt>
                <c:pt idx="2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5614080"/>
        <c:axId val="415616384"/>
      </c:barChart>
      <c:catAx>
        <c:axId val="4156140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15616384"/>
        <c:crosses val="autoZero"/>
        <c:auto val="1"/>
        <c:lblAlgn val="ctr"/>
        <c:lblOffset val="100"/>
        <c:noMultiLvlLbl val="0"/>
      </c:catAx>
      <c:valAx>
        <c:axId val="41561638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1561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Boticário</c:v>
                </c:pt>
                <c:pt idx="1">
                  <c:v>Bioderma</c:v>
                </c:pt>
                <c:pt idx="2">
                  <c:v>Nívea</c:v>
                </c:pt>
                <c:pt idx="3">
                  <c:v>Avéne</c:v>
                </c:pt>
                <c:pt idx="4">
                  <c:v>Biotherm</c:v>
                </c:pt>
                <c:pt idx="5">
                  <c:v>L'Oreal</c:v>
                </c:pt>
                <c:pt idx="6">
                  <c:v>Caudalie</c:v>
                </c:pt>
                <c:pt idx="7">
                  <c:v>Garnier</c:v>
                </c:pt>
                <c:pt idx="8">
                  <c:v>The Body Shop</c:v>
                </c:pt>
                <c:pt idx="9">
                  <c:v>Armani /Giorgio Armani</c:v>
                </c:pt>
                <c:pt idx="10">
                  <c:v>Clarins</c:v>
                </c:pt>
                <c:pt idx="11">
                  <c:v>Clinique</c:v>
                </c:pt>
                <c:pt idx="12">
                  <c:v>Carolina Herrera</c:v>
                </c:pt>
                <c:pt idx="13">
                  <c:v>Vichy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25.9</c:v>
                </c:pt>
                <c:pt idx="1">
                  <c:v>20</c:v>
                </c:pt>
                <c:pt idx="2">
                  <c:v>20</c:v>
                </c:pt>
                <c:pt idx="3">
                  <c:v>15.6</c:v>
                </c:pt>
                <c:pt idx="4">
                  <c:v>13.3</c:v>
                </c:pt>
                <c:pt idx="5">
                  <c:v>12.6</c:v>
                </c:pt>
                <c:pt idx="6">
                  <c:v>8.9</c:v>
                </c:pt>
                <c:pt idx="7">
                  <c:v>8.9</c:v>
                </c:pt>
                <c:pt idx="8">
                  <c:v>8.9</c:v>
                </c:pt>
                <c:pt idx="9">
                  <c:v>8.1</c:v>
                </c:pt>
                <c:pt idx="10">
                  <c:v>8.1</c:v>
                </c:pt>
                <c:pt idx="11">
                  <c:v>8.1</c:v>
                </c:pt>
                <c:pt idx="12">
                  <c:v>8.1</c:v>
                </c:pt>
                <c:pt idx="13">
                  <c:v>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Boticário</c:v>
                </c:pt>
                <c:pt idx="1">
                  <c:v>Bioderma</c:v>
                </c:pt>
                <c:pt idx="2">
                  <c:v>Nívea</c:v>
                </c:pt>
                <c:pt idx="3">
                  <c:v>Avéne</c:v>
                </c:pt>
                <c:pt idx="4">
                  <c:v>Biotherm</c:v>
                </c:pt>
                <c:pt idx="5">
                  <c:v>L'Oreal</c:v>
                </c:pt>
                <c:pt idx="6">
                  <c:v>Caudalie</c:v>
                </c:pt>
                <c:pt idx="7">
                  <c:v>Garnier</c:v>
                </c:pt>
                <c:pt idx="8">
                  <c:v>The Body Shop</c:v>
                </c:pt>
                <c:pt idx="9">
                  <c:v>Armani /Giorgio Armani</c:v>
                </c:pt>
                <c:pt idx="10">
                  <c:v>Clarins</c:v>
                </c:pt>
                <c:pt idx="11">
                  <c:v>Clinique</c:v>
                </c:pt>
                <c:pt idx="12">
                  <c:v>Carolina Herrera</c:v>
                </c:pt>
                <c:pt idx="13">
                  <c:v>Vichy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15.6</c:v>
                </c:pt>
                <c:pt idx="1">
                  <c:v>8.9</c:v>
                </c:pt>
                <c:pt idx="2">
                  <c:v>12.6</c:v>
                </c:pt>
                <c:pt idx="3">
                  <c:v>5.9</c:v>
                </c:pt>
                <c:pt idx="4">
                  <c:v>3.7</c:v>
                </c:pt>
                <c:pt idx="5">
                  <c:v>7.4</c:v>
                </c:pt>
                <c:pt idx="6">
                  <c:v>3.7</c:v>
                </c:pt>
                <c:pt idx="7">
                  <c:v>3.7</c:v>
                </c:pt>
                <c:pt idx="8">
                  <c:v>3.7</c:v>
                </c:pt>
                <c:pt idx="9">
                  <c:v>5.2</c:v>
                </c:pt>
                <c:pt idx="10">
                  <c:v>4.4000000000000004</c:v>
                </c:pt>
                <c:pt idx="11">
                  <c:v>3</c:v>
                </c:pt>
                <c:pt idx="12">
                  <c:v>3</c:v>
                </c:pt>
                <c:pt idx="1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5680256"/>
        <c:axId val="425834368"/>
      </c:barChart>
      <c:catAx>
        <c:axId val="4256802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5834368"/>
        <c:crosses val="autoZero"/>
        <c:auto val="1"/>
        <c:lblAlgn val="ctr"/>
        <c:lblOffset val="100"/>
        <c:noMultiLvlLbl val="0"/>
      </c:catAx>
      <c:valAx>
        <c:axId val="42583436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2568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Avéne</c:v>
                </c:pt>
                <c:pt idx="1">
                  <c:v>Uriage</c:v>
                </c:pt>
                <c:pt idx="2">
                  <c:v>Bioderma</c:v>
                </c:pt>
                <c:pt idx="3">
                  <c:v>Clarins</c:v>
                </c:pt>
                <c:pt idx="4">
                  <c:v>L'Oreal</c:v>
                </c:pt>
                <c:pt idx="5">
                  <c:v>Lancôme</c:v>
                </c:pt>
                <c:pt idx="6">
                  <c:v>Nívea</c:v>
                </c:pt>
                <c:pt idx="7">
                  <c:v>Vichy</c:v>
                </c:pt>
                <c:pt idx="8">
                  <c:v>Caudalie</c:v>
                </c:pt>
                <c:pt idx="9">
                  <c:v>Shiseido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21.4</c:v>
                </c:pt>
                <c:pt idx="1">
                  <c:v>21.4</c:v>
                </c:pt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  <c:pt idx="5">
                  <c:v>14.3</c:v>
                </c:pt>
                <c:pt idx="6">
                  <c:v>14.3</c:v>
                </c:pt>
                <c:pt idx="7">
                  <c:v>14.3</c:v>
                </c:pt>
                <c:pt idx="8">
                  <c:v>7.1</c:v>
                </c:pt>
                <c:pt idx="9">
                  <c:v>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Avéne</c:v>
                </c:pt>
                <c:pt idx="1">
                  <c:v>Uriage</c:v>
                </c:pt>
                <c:pt idx="2">
                  <c:v>Bioderma</c:v>
                </c:pt>
                <c:pt idx="3">
                  <c:v>Clarins</c:v>
                </c:pt>
                <c:pt idx="4">
                  <c:v>L'Oreal</c:v>
                </c:pt>
                <c:pt idx="5">
                  <c:v>Lancôme</c:v>
                </c:pt>
                <c:pt idx="6">
                  <c:v>Nívea</c:v>
                </c:pt>
                <c:pt idx="7">
                  <c:v>Vichy</c:v>
                </c:pt>
                <c:pt idx="8">
                  <c:v>Caudalie</c:v>
                </c:pt>
                <c:pt idx="9">
                  <c:v>Shiseido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7.1</c:v>
                </c:pt>
                <c:pt idx="1">
                  <c:v>14.3</c:v>
                </c:pt>
                <c:pt idx="2">
                  <c:v>0</c:v>
                </c:pt>
                <c:pt idx="3">
                  <c:v>7.1</c:v>
                </c:pt>
                <c:pt idx="4">
                  <c:v>14.3</c:v>
                </c:pt>
                <c:pt idx="5">
                  <c:v>7.1</c:v>
                </c:pt>
                <c:pt idx="6">
                  <c:v>7.1</c:v>
                </c:pt>
                <c:pt idx="7">
                  <c:v>14.3</c:v>
                </c:pt>
                <c:pt idx="8">
                  <c:v>7.1</c:v>
                </c:pt>
                <c:pt idx="9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6182528"/>
        <c:axId val="426184064"/>
      </c:barChart>
      <c:catAx>
        <c:axId val="4261825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6184064"/>
        <c:crosses val="autoZero"/>
        <c:auto val="1"/>
        <c:lblAlgn val="ctr"/>
        <c:lblOffset val="100"/>
        <c:noMultiLvlLbl val="0"/>
      </c:catAx>
      <c:valAx>
        <c:axId val="42618406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2618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7836131939255"/>
          <c:y val="1.9681028349095964E-2"/>
          <c:w val="0.58081400722087295"/>
          <c:h val="0.94889072608953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5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  <c:pt idx="13">
                  <c:v>Others - online</c:v>
                </c:pt>
                <c:pt idx="14">
                  <c:v>Does not buy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5"/>
                <c:pt idx="0">
                  <c:v>14</c:v>
                </c:pt>
                <c:pt idx="1">
                  <c:v>4.8</c:v>
                </c:pt>
                <c:pt idx="2">
                  <c:v>1.1000000000000001</c:v>
                </c:pt>
                <c:pt idx="3">
                  <c:v>1.4</c:v>
                </c:pt>
                <c:pt idx="4">
                  <c:v>9.1999999999999993</c:v>
                </c:pt>
                <c:pt idx="5">
                  <c:v>4.2</c:v>
                </c:pt>
                <c:pt idx="6">
                  <c:v>6.4</c:v>
                </c:pt>
                <c:pt idx="7">
                  <c:v>2.9</c:v>
                </c:pt>
                <c:pt idx="8">
                  <c:v>0.7</c:v>
                </c:pt>
                <c:pt idx="9">
                  <c:v>5.6</c:v>
                </c:pt>
                <c:pt idx="10">
                  <c:v>0.6</c:v>
                </c:pt>
                <c:pt idx="11">
                  <c:v>9.1</c:v>
                </c:pt>
                <c:pt idx="12">
                  <c:v>1.1000000000000001</c:v>
                </c:pt>
                <c:pt idx="13">
                  <c:v>0.5</c:v>
                </c:pt>
                <c:pt idx="14">
                  <c:v>60.1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 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8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5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  <c:pt idx="13">
                  <c:v>Others - online</c:v>
                </c:pt>
                <c:pt idx="14">
                  <c:v>Does not buy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5"/>
                <c:pt idx="0">
                  <c:v>12.1</c:v>
                </c:pt>
                <c:pt idx="1">
                  <c:v>4.0999999999999996</c:v>
                </c:pt>
                <c:pt idx="2">
                  <c:v>0.8</c:v>
                </c:pt>
                <c:pt idx="3">
                  <c:v>1</c:v>
                </c:pt>
                <c:pt idx="4">
                  <c:v>7.4</c:v>
                </c:pt>
                <c:pt idx="5">
                  <c:v>3.4</c:v>
                </c:pt>
                <c:pt idx="6">
                  <c:v>5.7</c:v>
                </c:pt>
                <c:pt idx="7">
                  <c:v>2.2000000000000002</c:v>
                </c:pt>
                <c:pt idx="8">
                  <c:v>0.4</c:v>
                </c:pt>
                <c:pt idx="9">
                  <c:v>5.0999999999999996</c:v>
                </c:pt>
                <c:pt idx="10">
                  <c:v>0.5</c:v>
                </c:pt>
                <c:pt idx="11">
                  <c:v>8</c:v>
                </c:pt>
                <c:pt idx="12">
                  <c:v>1</c:v>
                </c:pt>
                <c:pt idx="13">
                  <c:v>0.5</c:v>
                </c:pt>
                <c:pt idx="14">
                  <c:v>63.6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5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Pharmacy - online</c:v>
                </c:pt>
                <c:pt idx="9">
                  <c:v>Health areas - physical store</c:v>
                </c:pt>
                <c:pt idx="10">
                  <c:v>Health areas - online</c:v>
                </c:pt>
                <c:pt idx="11">
                  <c:v>Hyper/Super - physical store</c:v>
                </c:pt>
                <c:pt idx="12">
                  <c:v>Hyper/Super - online</c:v>
                </c:pt>
                <c:pt idx="13">
                  <c:v>Others - online</c:v>
                </c:pt>
                <c:pt idx="14">
                  <c:v>Does not buy</c:v>
                </c:pt>
              </c:strCache>
            </c:strRef>
          </c:cat>
          <c:val>
            <c:numRef>
              <c:f>Sheet1!$D$2:$D$17</c:f>
              <c:numCache>
                <c:formatCode>0</c:formatCode>
                <c:ptCount val="15"/>
                <c:pt idx="0">
                  <c:v>9.6999999999999993</c:v>
                </c:pt>
                <c:pt idx="1">
                  <c:v>3</c:v>
                </c:pt>
                <c:pt idx="2">
                  <c:v>0.5</c:v>
                </c:pt>
                <c:pt idx="3">
                  <c:v>1</c:v>
                </c:pt>
                <c:pt idx="4">
                  <c:v>5.3</c:v>
                </c:pt>
                <c:pt idx="5">
                  <c:v>2</c:v>
                </c:pt>
                <c:pt idx="6">
                  <c:v>3.6</c:v>
                </c:pt>
                <c:pt idx="7">
                  <c:v>1.6</c:v>
                </c:pt>
                <c:pt idx="8">
                  <c:v>0.5</c:v>
                </c:pt>
                <c:pt idx="9">
                  <c:v>2.7</c:v>
                </c:pt>
                <c:pt idx="10">
                  <c:v>0.2</c:v>
                </c:pt>
                <c:pt idx="11">
                  <c:v>4.5</c:v>
                </c:pt>
                <c:pt idx="12">
                  <c:v>0.7</c:v>
                </c:pt>
                <c:pt idx="13">
                  <c:v>0.2</c:v>
                </c:pt>
                <c:pt idx="14">
                  <c:v>73.5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2179584"/>
        <c:axId val="82181120"/>
      </c:barChart>
      <c:catAx>
        <c:axId val="82179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82181120"/>
        <c:crosses val="autoZero"/>
        <c:auto val="1"/>
        <c:lblAlgn val="ctr"/>
        <c:lblOffset val="100"/>
        <c:noMultiLvlLbl val="0"/>
      </c:catAx>
      <c:valAx>
        <c:axId val="8218112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8217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83876363382934"/>
          <c:y val="0.72510353459544685"/>
          <c:w val="0.16154013978131329"/>
          <c:h val="0.18980603809978561"/>
        </c:manualLayout>
      </c:layout>
      <c:overlay val="1"/>
      <c:txPr>
        <a:bodyPr/>
        <a:lstStyle/>
        <a:p>
          <a:pPr>
            <a:defRPr sz="9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50863520550441"/>
          <c:y val="4.6438311174580124E-2"/>
          <c:w val="0.79728724496751824"/>
          <c:h val="0.729592159513140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often (0,5)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Sheet1!$B$2:$P$2</c:f>
              <c:numCache>
                <c:formatCode>0</c:formatCode>
                <c:ptCount val="10"/>
                <c:pt idx="0">
                  <c:v>8.6</c:v>
                </c:pt>
                <c:pt idx="1">
                  <c:v>8.3000000000000007</c:v>
                </c:pt>
                <c:pt idx="2">
                  <c:v>9.1</c:v>
                </c:pt>
                <c:pt idx="4">
                  <c:v>12</c:v>
                </c:pt>
                <c:pt idx="5">
                  <c:v>11.9</c:v>
                </c:pt>
                <c:pt idx="6">
                  <c:v>10.9</c:v>
                </c:pt>
                <c:pt idx="7">
                  <c:v>13.8</c:v>
                </c:pt>
                <c:pt idx="8">
                  <c:v>8.9</c:v>
                </c:pt>
                <c:pt idx="9">
                  <c:v>13.2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year (1)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Sheet1!$B$3:$P$3</c:f>
              <c:numCache>
                <c:formatCode>0</c:formatCode>
                <c:ptCount val="10"/>
                <c:pt idx="0">
                  <c:v>21.4</c:v>
                </c:pt>
                <c:pt idx="1">
                  <c:v>27.1</c:v>
                </c:pt>
                <c:pt idx="2">
                  <c:v>18.2</c:v>
                </c:pt>
                <c:pt idx="3">
                  <c:v>21.4</c:v>
                </c:pt>
                <c:pt idx="4">
                  <c:v>18.5</c:v>
                </c:pt>
                <c:pt idx="5">
                  <c:v>33.299999999999997</c:v>
                </c:pt>
                <c:pt idx="6">
                  <c:v>14.1</c:v>
                </c:pt>
                <c:pt idx="7">
                  <c:v>13.8</c:v>
                </c:pt>
                <c:pt idx="8">
                  <c:v>25</c:v>
                </c:pt>
                <c:pt idx="9">
                  <c:v>17.600000000000001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Every 6 months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Sheet1!$B$4:$P$4</c:f>
              <c:numCache>
                <c:formatCode>0</c:formatCode>
                <c:ptCount val="10"/>
                <c:pt idx="0">
                  <c:v>30.7</c:v>
                </c:pt>
                <c:pt idx="1">
                  <c:v>22.9</c:v>
                </c:pt>
                <c:pt idx="2">
                  <c:v>18.2</c:v>
                </c:pt>
                <c:pt idx="3">
                  <c:v>28.6</c:v>
                </c:pt>
                <c:pt idx="4">
                  <c:v>31.5</c:v>
                </c:pt>
                <c:pt idx="5">
                  <c:v>23.8</c:v>
                </c:pt>
                <c:pt idx="6">
                  <c:v>35.9</c:v>
                </c:pt>
                <c:pt idx="7">
                  <c:v>20.7</c:v>
                </c:pt>
                <c:pt idx="8">
                  <c:v>41.1</c:v>
                </c:pt>
                <c:pt idx="9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Every 3 months (4)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Sheet1!$B$5:$P$5</c:f>
              <c:numCache>
                <c:formatCode>0</c:formatCode>
                <c:ptCount val="10"/>
                <c:pt idx="0">
                  <c:v>24.3</c:v>
                </c:pt>
                <c:pt idx="1">
                  <c:v>25</c:v>
                </c:pt>
                <c:pt idx="2">
                  <c:v>36.4</c:v>
                </c:pt>
                <c:pt idx="3">
                  <c:v>21.4</c:v>
                </c:pt>
                <c:pt idx="4">
                  <c:v>25</c:v>
                </c:pt>
                <c:pt idx="5">
                  <c:v>14.3</c:v>
                </c:pt>
                <c:pt idx="6">
                  <c:v>26.6</c:v>
                </c:pt>
                <c:pt idx="7">
                  <c:v>41.4</c:v>
                </c:pt>
                <c:pt idx="8">
                  <c:v>14.3</c:v>
                </c:pt>
                <c:pt idx="9">
                  <c:v>24.2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Once a month (12)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Sheet1!$B$6:$P$6</c:f>
              <c:numCache>
                <c:formatCode>0</c:formatCode>
                <c:ptCount val="10"/>
                <c:pt idx="0">
                  <c:v>8.6</c:v>
                </c:pt>
                <c:pt idx="1">
                  <c:v>8.3000000000000007</c:v>
                </c:pt>
                <c:pt idx="2">
                  <c:v>18.2</c:v>
                </c:pt>
                <c:pt idx="3">
                  <c:v>7.1</c:v>
                </c:pt>
                <c:pt idx="4">
                  <c:v>7.6</c:v>
                </c:pt>
                <c:pt idx="5">
                  <c:v>9.5</c:v>
                </c:pt>
                <c:pt idx="6">
                  <c:v>10.9</c:v>
                </c:pt>
                <c:pt idx="7">
                  <c:v>10.3</c:v>
                </c:pt>
                <c:pt idx="8">
                  <c:v>5.4</c:v>
                </c:pt>
                <c:pt idx="9">
                  <c:v>8.8000000000000007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More than once a month (18)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Sheet1!$B$7:$P$7</c:f>
              <c:numCache>
                <c:formatCode>0</c:formatCode>
                <c:ptCount val="10"/>
                <c:pt idx="0">
                  <c:v>6.4</c:v>
                </c:pt>
                <c:pt idx="1">
                  <c:v>8.3000000000000007</c:v>
                </c:pt>
                <c:pt idx="3">
                  <c:v>14.3</c:v>
                </c:pt>
                <c:pt idx="4">
                  <c:v>5.4</c:v>
                </c:pt>
                <c:pt idx="5">
                  <c:v>7.1</c:v>
                </c:pt>
                <c:pt idx="6">
                  <c:v>1.6</c:v>
                </c:pt>
                <c:pt idx="8">
                  <c:v>5.4</c:v>
                </c:pt>
                <c:pt idx="9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6517376"/>
        <c:axId val="376519296"/>
      </c:barChart>
      <c:catAx>
        <c:axId val="376517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6519296"/>
        <c:crosses val="autoZero"/>
        <c:auto val="1"/>
        <c:lblAlgn val="ctr"/>
        <c:lblOffset val="100"/>
        <c:noMultiLvlLbl val="0"/>
      </c:catAx>
      <c:valAx>
        <c:axId val="37651929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765173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5.8199341487309493E-2"/>
          <c:w val="0.14466835375127704"/>
          <c:h val="0.81875667013429476"/>
        </c:manualLayout>
      </c:layout>
      <c:overlay val="0"/>
      <c:txPr>
        <a:bodyPr/>
        <a:lstStyle/>
        <a:p>
          <a:pPr>
            <a:defRPr sz="9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Good value for money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Habit</c:v>
                </c:pt>
                <c:pt idx="7">
                  <c:v>Have a loyalty card</c:v>
                </c:pt>
                <c:pt idx="8">
                  <c:v>Proximity home/work</c:v>
                </c:pt>
                <c:pt idx="9">
                  <c:v>Lower prices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3.8</c:v>
                </c:pt>
                <c:pt idx="1">
                  <c:v>2.1</c:v>
                </c:pt>
                <c:pt idx="2">
                  <c:v>17.7</c:v>
                </c:pt>
                <c:pt idx="3">
                  <c:v>16.5</c:v>
                </c:pt>
                <c:pt idx="4">
                  <c:v>7.6</c:v>
                </c:pt>
                <c:pt idx="5">
                  <c:v>4.2</c:v>
                </c:pt>
                <c:pt idx="6">
                  <c:v>4.5999999999999996</c:v>
                </c:pt>
                <c:pt idx="7">
                  <c:v>9.3000000000000007</c:v>
                </c:pt>
                <c:pt idx="8">
                  <c:v>13.1</c:v>
                </c:pt>
                <c:pt idx="9">
                  <c:v>15.2</c:v>
                </c:pt>
                <c:pt idx="10">
                  <c:v>5.0999999999999996</c:v>
                </c:pt>
                <c:pt idx="1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Good value for money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Habit</c:v>
                </c:pt>
                <c:pt idx="7">
                  <c:v>Have a loyalty card</c:v>
                </c:pt>
                <c:pt idx="8">
                  <c:v>Proximity home/work</c:v>
                </c:pt>
                <c:pt idx="9">
                  <c:v>Lower prices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9.6999999999999993</c:v>
                </c:pt>
                <c:pt idx="1">
                  <c:v>15.6</c:v>
                </c:pt>
                <c:pt idx="2">
                  <c:v>40.9</c:v>
                </c:pt>
                <c:pt idx="3">
                  <c:v>40.9</c:v>
                </c:pt>
                <c:pt idx="4">
                  <c:v>18.600000000000001</c:v>
                </c:pt>
                <c:pt idx="5">
                  <c:v>14.3</c:v>
                </c:pt>
                <c:pt idx="6">
                  <c:v>14.8</c:v>
                </c:pt>
                <c:pt idx="7">
                  <c:v>36.299999999999997</c:v>
                </c:pt>
                <c:pt idx="8">
                  <c:v>33.799999999999997</c:v>
                </c:pt>
                <c:pt idx="9">
                  <c:v>38.799999999999997</c:v>
                </c:pt>
                <c:pt idx="10">
                  <c:v>14.3</c:v>
                </c:pt>
                <c:pt idx="12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27945600"/>
        <c:axId val="327959680"/>
      </c:barChart>
      <c:catAx>
        <c:axId val="3279456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27959680"/>
        <c:crosses val="autoZero"/>
        <c:auto val="1"/>
        <c:lblAlgn val="ctr"/>
        <c:lblOffset val="100"/>
        <c:noMultiLvlLbl val="0"/>
      </c:catAx>
      <c:valAx>
        <c:axId val="32795968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2794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8051607635285"/>
          <c:y val="3.5059724546734949E-2"/>
          <c:w val="0.85289507127934283"/>
          <c:h val="0.63145134411588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Spent (in €)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0"/>
                <c:pt idx="0">
                  <c:v>27.93</c:v>
                </c:pt>
                <c:pt idx="1">
                  <c:v>27.23</c:v>
                </c:pt>
                <c:pt idx="2">
                  <c:v>50.18</c:v>
                </c:pt>
                <c:pt idx="3">
                  <c:v>38.08</c:v>
                </c:pt>
                <c:pt idx="4">
                  <c:v>18.77</c:v>
                </c:pt>
                <c:pt idx="5">
                  <c:v>21.26</c:v>
                </c:pt>
                <c:pt idx="6">
                  <c:v>15.79</c:v>
                </c:pt>
                <c:pt idx="7">
                  <c:v>15.4</c:v>
                </c:pt>
                <c:pt idx="8">
                  <c:v>13.11</c:v>
                </c:pt>
                <c:pt idx="9">
                  <c:v>17.93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6957440"/>
        <c:axId val="336958976"/>
      </c:barChart>
      <c:catAx>
        <c:axId val="336957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36958976"/>
        <c:crosses val="autoZero"/>
        <c:auto val="1"/>
        <c:lblAlgn val="ctr"/>
        <c:lblOffset val="100"/>
        <c:noMultiLvlLbl val="0"/>
      </c:catAx>
      <c:valAx>
        <c:axId val="3369589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69574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2231898068673373"/>
          <c:w val="9.7315596664901971E-2"/>
          <c:h val="0.16419546573678195"/>
        </c:manualLayout>
      </c:layout>
      <c:overlay val="0"/>
      <c:txPr>
        <a:bodyPr/>
        <a:lstStyle/>
        <a:p>
          <a:pPr>
            <a:defRPr sz="900" b="1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79092435722614"/>
          <c:y val="4.6438311174580124E-2"/>
          <c:w val="0.29941163409213672"/>
          <c:h val="0.7846951027360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Spent 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Spent the same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62.5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Spent Less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9396352"/>
        <c:axId val="349590656"/>
      </c:barChart>
      <c:catAx>
        <c:axId val="3493963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49590656"/>
        <c:crosses val="autoZero"/>
        <c:auto val="1"/>
        <c:lblAlgn val="ctr"/>
        <c:lblOffset val="100"/>
        <c:noMultiLvlLbl val="0"/>
      </c:catAx>
      <c:valAx>
        <c:axId val="349590656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493963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11502773002088895"/>
          <c:w val="0.18399319753232865"/>
          <c:h val="0.69395457621800016"/>
        </c:manualLayout>
      </c:layout>
      <c:overlay val="0"/>
      <c:txPr>
        <a:bodyPr/>
        <a:lstStyle/>
        <a:p>
          <a:pPr>
            <a:defRPr sz="10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3705072196274"/>
          <c:y val="2.8778368060114533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It is in a Shopping Center</c:v>
                </c:pt>
                <c:pt idx="5">
                  <c:v>Has more variety of products and brands</c:v>
                </c:pt>
                <c:pt idx="6">
                  <c:v>Lower prices</c:v>
                </c:pt>
                <c:pt idx="7">
                  <c:v>Have a loyalty card</c:v>
                </c:pt>
                <c:pt idx="8">
                  <c:v>Has complementar services</c:v>
                </c:pt>
                <c:pt idx="9">
                  <c:v>Habit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13.3</c:v>
                </c:pt>
                <c:pt idx="1">
                  <c:v>13.8</c:v>
                </c:pt>
                <c:pt idx="2">
                  <c:v>11.7</c:v>
                </c:pt>
                <c:pt idx="3">
                  <c:v>12.2</c:v>
                </c:pt>
                <c:pt idx="4">
                  <c:v>10.6</c:v>
                </c:pt>
                <c:pt idx="5">
                  <c:v>10.6</c:v>
                </c:pt>
                <c:pt idx="6">
                  <c:v>6.9</c:v>
                </c:pt>
                <c:pt idx="7">
                  <c:v>4.8</c:v>
                </c:pt>
                <c:pt idx="8">
                  <c:v>5.3</c:v>
                </c:pt>
                <c:pt idx="9">
                  <c:v>6.4</c:v>
                </c:pt>
                <c:pt idx="10">
                  <c:v>3.7</c:v>
                </c:pt>
                <c:pt idx="1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It is in a Shopping Center</c:v>
                </c:pt>
                <c:pt idx="5">
                  <c:v>Has more variety of products and brands</c:v>
                </c:pt>
                <c:pt idx="6">
                  <c:v>Lower prices</c:v>
                </c:pt>
                <c:pt idx="7">
                  <c:v>Have a loyalty card</c:v>
                </c:pt>
                <c:pt idx="8">
                  <c:v>Has complementar services</c:v>
                </c:pt>
                <c:pt idx="9">
                  <c:v>Habit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18.600000000000001</c:v>
                </c:pt>
                <c:pt idx="1">
                  <c:v>15.4</c:v>
                </c:pt>
                <c:pt idx="2">
                  <c:v>14.4</c:v>
                </c:pt>
                <c:pt idx="3">
                  <c:v>12.8</c:v>
                </c:pt>
                <c:pt idx="4">
                  <c:v>11.7</c:v>
                </c:pt>
                <c:pt idx="5">
                  <c:v>11.2</c:v>
                </c:pt>
                <c:pt idx="6">
                  <c:v>10.1</c:v>
                </c:pt>
                <c:pt idx="7">
                  <c:v>8</c:v>
                </c:pt>
                <c:pt idx="8">
                  <c:v>7.4</c:v>
                </c:pt>
                <c:pt idx="9">
                  <c:v>6.9</c:v>
                </c:pt>
                <c:pt idx="10">
                  <c:v>3.7</c:v>
                </c:pt>
                <c:pt idx="12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9669120"/>
        <c:axId val="79673600"/>
      </c:barChart>
      <c:catAx>
        <c:axId val="796691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79673600"/>
        <c:crosses val="autoZero"/>
        <c:auto val="1"/>
        <c:lblAlgn val="ctr"/>
        <c:lblOffset val="100"/>
        <c:noMultiLvlLbl val="0"/>
      </c:catAx>
      <c:valAx>
        <c:axId val="7967360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7966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It is in a Shopping Center</c:v>
                </c:pt>
                <c:pt idx="5">
                  <c:v>Has more variety of products and brands</c:v>
                </c:pt>
                <c:pt idx="6">
                  <c:v>Lower prices</c:v>
                </c:pt>
                <c:pt idx="7">
                  <c:v>Have a loyalty card</c:v>
                </c:pt>
                <c:pt idx="8">
                  <c:v>Has complementar services</c:v>
                </c:pt>
                <c:pt idx="9">
                  <c:v>Habit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21.9</c:v>
                </c:pt>
                <c:pt idx="1">
                  <c:v>12.5</c:v>
                </c:pt>
                <c:pt idx="2">
                  <c:v>1.6</c:v>
                </c:pt>
                <c:pt idx="3">
                  <c:v>21.9</c:v>
                </c:pt>
                <c:pt idx="4">
                  <c:v>0</c:v>
                </c:pt>
                <c:pt idx="5">
                  <c:v>4.7</c:v>
                </c:pt>
                <c:pt idx="6">
                  <c:v>14.1</c:v>
                </c:pt>
                <c:pt idx="7">
                  <c:v>3.1</c:v>
                </c:pt>
                <c:pt idx="8">
                  <c:v>0</c:v>
                </c:pt>
                <c:pt idx="9">
                  <c:v>4.7</c:v>
                </c:pt>
                <c:pt idx="10">
                  <c:v>3.1</c:v>
                </c:pt>
                <c:pt idx="11">
                  <c:v>10.9</c:v>
                </c:pt>
                <c:pt idx="12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It is in a Shopping Center</c:v>
                </c:pt>
                <c:pt idx="5">
                  <c:v>Has more variety of products and brands</c:v>
                </c:pt>
                <c:pt idx="6">
                  <c:v>Lower prices</c:v>
                </c:pt>
                <c:pt idx="7">
                  <c:v>Have a loyalty card</c:v>
                </c:pt>
                <c:pt idx="8">
                  <c:v>Has complementar services</c:v>
                </c:pt>
                <c:pt idx="9">
                  <c:v>Habit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56.3</c:v>
                </c:pt>
                <c:pt idx="1">
                  <c:v>28.1</c:v>
                </c:pt>
                <c:pt idx="2">
                  <c:v>3.1</c:v>
                </c:pt>
                <c:pt idx="3">
                  <c:v>50</c:v>
                </c:pt>
                <c:pt idx="4">
                  <c:v>3.1</c:v>
                </c:pt>
                <c:pt idx="5">
                  <c:v>7.8</c:v>
                </c:pt>
                <c:pt idx="6">
                  <c:v>50</c:v>
                </c:pt>
                <c:pt idx="7">
                  <c:v>9.4</c:v>
                </c:pt>
                <c:pt idx="8">
                  <c:v>4.7</c:v>
                </c:pt>
                <c:pt idx="9">
                  <c:v>29.7</c:v>
                </c:pt>
                <c:pt idx="10">
                  <c:v>6.3</c:v>
                </c:pt>
                <c:pt idx="11">
                  <c:v>31.3</c:v>
                </c:pt>
                <c:pt idx="12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7931264"/>
        <c:axId val="99706752"/>
      </c:barChart>
      <c:catAx>
        <c:axId val="979312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99706752"/>
        <c:crosses val="autoZero"/>
        <c:auto val="1"/>
        <c:lblAlgn val="ctr"/>
        <c:lblOffset val="100"/>
        <c:noMultiLvlLbl val="0"/>
      </c:catAx>
      <c:valAx>
        <c:axId val="9970675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9793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It is in a Shopping Center</c:v>
                </c:pt>
                <c:pt idx="5">
                  <c:v>Has more variety of products and brands</c:v>
                </c:pt>
                <c:pt idx="6">
                  <c:v>Lower prices</c:v>
                </c:pt>
                <c:pt idx="7">
                  <c:v>Have a loyalty card</c:v>
                </c:pt>
                <c:pt idx="8">
                  <c:v>Has complementar services</c:v>
                </c:pt>
                <c:pt idx="9">
                  <c:v>Habit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15.4</c:v>
                </c:pt>
                <c:pt idx="1">
                  <c:v>11.1</c:v>
                </c:pt>
                <c:pt idx="2">
                  <c:v>11.1</c:v>
                </c:pt>
                <c:pt idx="3">
                  <c:v>14.5</c:v>
                </c:pt>
                <c:pt idx="4">
                  <c:v>6</c:v>
                </c:pt>
                <c:pt idx="5">
                  <c:v>20.5</c:v>
                </c:pt>
                <c:pt idx="6">
                  <c:v>7.7</c:v>
                </c:pt>
                <c:pt idx="7">
                  <c:v>5.0999999999999996</c:v>
                </c:pt>
                <c:pt idx="8">
                  <c:v>2.6</c:v>
                </c:pt>
                <c:pt idx="9">
                  <c:v>0.9</c:v>
                </c:pt>
                <c:pt idx="10">
                  <c:v>4.3</c:v>
                </c:pt>
                <c:pt idx="1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It is in a Shopping Center</c:v>
                </c:pt>
                <c:pt idx="5">
                  <c:v>Has more variety of products and brands</c:v>
                </c:pt>
                <c:pt idx="6">
                  <c:v>Lower prices</c:v>
                </c:pt>
                <c:pt idx="7">
                  <c:v>Have a loyalty card</c:v>
                </c:pt>
                <c:pt idx="8">
                  <c:v>Has complementar services</c:v>
                </c:pt>
                <c:pt idx="9">
                  <c:v>Habit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41.9</c:v>
                </c:pt>
                <c:pt idx="1">
                  <c:v>36.799999999999997</c:v>
                </c:pt>
                <c:pt idx="2">
                  <c:v>28.2</c:v>
                </c:pt>
                <c:pt idx="3">
                  <c:v>36.799999999999997</c:v>
                </c:pt>
                <c:pt idx="4">
                  <c:v>16.2</c:v>
                </c:pt>
                <c:pt idx="5">
                  <c:v>35.9</c:v>
                </c:pt>
                <c:pt idx="6">
                  <c:v>28.2</c:v>
                </c:pt>
                <c:pt idx="7">
                  <c:v>16.2</c:v>
                </c:pt>
                <c:pt idx="8">
                  <c:v>12.8</c:v>
                </c:pt>
                <c:pt idx="9">
                  <c:v>13.7</c:v>
                </c:pt>
                <c:pt idx="10">
                  <c:v>8.5</c:v>
                </c:pt>
                <c:pt idx="1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0366976"/>
        <c:axId val="100382208"/>
      </c:barChart>
      <c:catAx>
        <c:axId val="100366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00382208"/>
        <c:crosses val="autoZero"/>
        <c:auto val="1"/>
        <c:lblAlgn val="ctr"/>
        <c:lblOffset val="100"/>
        <c:noMultiLvlLbl val="0"/>
      </c:catAx>
      <c:valAx>
        <c:axId val="10038220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0036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It is in a Shopping Center</c:v>
                </c:pt>
                <c:pt idx="5">
                  <c:v>Has more variety of products and brands</c:v>
                </c:pt>
                <c:pt idx="6">
                  <c:v>Lower prices</c:v>
                </c:pt>
                <c:pt idx="7">
                  <c:v>Have a loyalty card</c:v>
                </c:pt>
                <c:pt idx="8">
                  <c:v>Has complementar services</c:v>
                </c:pt>
                <c:pt idx="9">
                  <c:v>Habit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18.399999999999999</c:v>
                </c:pt>
                <c:pt idx="1">
                  <c:v>5.0999999999999996</c:v>
                </c:pt>
                <c:pt idx="2">
                  <c:v>0</c:v>
                </c:pt>
                <c:pt idx="3">
                  <c:v>14.3</c:v>
                </c:pt>
                <c:pt idx="4">
                  <c:v>4.0999999999999996</c:v>
                </c:pt>
                <c:pt idx="5">
                  <c:v>3.1</c:v>
                </c:pt>
                <c:pt idx="6">
                  <c:v>23.5</c:v>
                </c:pt>
                <c:pt idx="7">
                  <c:v>9.1999999999999993</c:v>
                </c:pt>
                <c:pt idx="8">
                  <c:v>0</c:v>
                </c:pt>
                <c:pt idx="9">
                  <c:v>12.2</c:v>
                </c:pt>
                <c:pt idx="10">
                  <c:v>9.1999999999999993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It is in a Shopping Center</c:v>
                </c:pt>
                <c:pt idx="5">
                  <c:v>Has more variety of products and brands</c:v>
                </c:pt>
                <c:pt idx="6">
                  <c:v>Lower prices</c:v>
                </c:pt>
                <c:pt idx="7">
                  <c:v>Have a loyalty card</c:v>
                </c:pt>
                <c:pt idx="8">
                  <c:v>Has complementar services</c:v>
                </c:pt>
                <c:pt idx="9">
                  <c:v>Habit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46.9</c:v>
                </c:pt>
                <c:pt idx="1">
                  <c:v>14.3</c:v>
                </c:pt>
                <c:pt idx="2">
                  <c:v>0</c:v>
                </c:pt>
                <c:pt idx="3">
                  <c:v>42.9</c:v>
                </c:pt>
                <c:pt idx="4">
                  <c:v>12.2</c:v>
                </c:pt>
                <c:pt idx="5">
                  <c:v>8.1999999999999993</c:v>
                </c:pt>
                <c:pt idx="6">
                  <c:v>55.1</c:v>
                </c:pt>
                <c:pt idx="7">
                  <c:v>29.6</c:v>
                </c:pt>
                <c:pt idx="8">
                  <c:v>0</c:v>
                </c:pt>
                <c:pt idx="9">
                  <c:v>23.5</c:v>
                </c:pt>
                <c:pt idx="10">
                  <c:v>26.5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3429632"/>
        <c:axId val="103616512"/>
      </c:barChart>
      <c:catAx>
        <c:axId val="103429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03616512"/>
        <c:crosses val="autoZero"/>
        <c:auto val="1"/>
        <c:lblAlgn val="ctr"/>
        <c:lblOffset val="100"/>
        <c:noMultiLvlLbl val="0"/>
      </c:catAx>
      <c:valAx>
        <c:axId val="10361651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0342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19477777777778"/>
          <c:y val="0.83188891710444868"/>
          <c:w val="0.49064055555555564"/>
          <c:h val="0.16263827828653959"/>
        </c:manualLayout>
      </c:layout>
      <c:overlay val="1"/>
      <c:txPr>
        <a:bodyPr/>
        <a:lstStyle/>
        <a:p>
          <a:pPr>
            <a:defRPr sz="8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It is in a Shopping Center</c:v>
                </c:pt>
                <c:pt idx="5">
                  <c:v>Has more variety of products and brands</c:v>
                </c:pt>
                <c:pt idx="6">
                  <c:v>Lower prices</c:v>
                </c:pt>
                <c:pt idx="7">
                  <c:v>Have a loyalty card</c:v>
                </c:pt>
                <c:pt idx="8">
                  <c:v>Has complementar services</c:v>
                </c:pt>
                <c:pt idx="9">
                  <c:v>Habit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18.8</c:v>
                </c:pt>
                <c:pt idx="1">
                  <c:v>10</c:v>
                </c:pt>
                <c:pt idx="2">
                  <c:v>2.5</c:v>
                </c:pt>
                <c:pt idx="3">
                  <c:v>12.5</c:v>
                </c:pt>
                <c:pt idx="4">
                  <c:v>7.5</c:v>
                </c:pt>
                <c:pt idx="5">
                  <c:v>5</c:v>
                </c:pt>
                <c:pt idx="6">
                  <c:v>12.5</c:v>
                </c:pt>
                <c:pt idx="7">
                  <c:v>8.8000000000000007</c:v>
                </c:pt>
                <c:pt idx="8">
                  <c:v>2.5</c:v>
                </c:pt>
                <c:pt idx="9">
                  <c:v>8.8000000000000007</c:v>
                </c:pt>
                <c:pt idx="10">
                  <c:v>8.8000000000000007</c:v>
                </c:pt>
                <c:pt idx="12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Good value for money</c:v>
                </c:pt>
                <c:pt idx="1">
                  <c:v>Has the preferred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It is in a Shopping Center</c:v>
                </c:pt>
                <c:pt idx="5">
                  <c:v>Has more variety of products and brands</c:v>
                </c:pt>
                <c:pt idx="6">
                  <c:v>Lower prices</c:v>
                </c:pt>
                <c:pt idx="7">
                  <c:v>Have a loyalty card</c:v>
                </c:pt>
                <c:pt idx="8">
                  <c:v>Has complementar services</c:v>
                </c:pt>
                <c:pt idx="9">
                  <c:v>Habit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50</c:v>
                </c:pt>
                <c:pt idx="1">
                  <c:v>22.5</c:v>
                </c:pt>
                <c:pt idx="2">
                  <c:v>12.5</c:v>
                </c:pt>
                <c:pt idx="3">
                  <c:v>33.799999999999997</c:v>
                </c:pt>
                <c:pt idx="4">
                  <c:v>15</c:v>
                </c:pt>
                <c:pt idx="5">
                  <c:v>12.5</c:v>
                </c:pt>
                <c:pt idx="6">
                  <c:v>40</c:v>
                </c:pt>
                <c:pt idx="7">
                  <c:v>35</c:v>
                </c:pt>
                <c:pt idx="8">
                  <c:v>3.8</c:v>
                </c:pt>
                <c:pt idx="9">
                  <c:v>25</c:v>
                </c:pt>
                <c:pt idx="10">
                  <c:v>20</c:v>
                </c:pt>
                <c:pt idx="12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3763456"/>
        <c:axId val="113849088"/>
      </c:barChart>
      <c:catAx>
        <c:axId val="113763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13849088"/>
        <c:crosses val="autoZero"/>
        <c:auto val="1"/>
        <c:lblAlgn val="ctr"/>
        <c:lblOffset val="100"/>
        <c:noMultiLvlLbl val="0"/>
      </c:catAx>
      <c:valAx>
        <c:axId val="11384908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1376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Higher prices </c:v>
                </c:pt>
                <c:pt idx="1">
                  <c:v>Not used to do it</c:v>
                </c:pt>
                <c:pt idx="2">
                  <c:v>It is far away</c:v>
                </c:pt>
                <c:pt idx="3">
                  <c:v>Few promotions</c:v>
                </c:pt>
                <c:pt idx="4">
                  <c:v>I am used to catalogue</c:v>
                </c:pt>
                <c:pt idx="5">
                  <c:v>Does not have the preferred brands</c:v>
                </c:pt>
                <c:pt idx="6">
                  <c:v>More people/confused</c:v>
                </c:pt>
                <c:pt idx="7">
                  <c:v>Few diversity of products</c:v>
                </c:pt>
                <c:pt idx="8">
                  <c:v>Does not like the service</c:v>
                </c:pt>
                <c:pt idx="9">
                  <c:v>Does not find products for the propose is loking for</c:v>
                </c:pt>
                <c:pt idx="10">
                  <c:v>Others</c:v>
                </c:pt>
                <c:pt idx="11">
                  <c:v>Does not know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40.799999999999997</c:v>
                </c:pt>
                <c:pt idx="1">
                  <c:v>25.6</c:v>
                </c:pt>
                <c:pt idx="2">
                  <c:v>13.7</c:v>
                </c:pt>
                <c:pt idx="3">
                  <c:v>13.3</c:v>
                </c:pt>
                <c:pt idx="4">
                  <c:v>9.5</c:v>
                </c:pt>
                <c:pt idx="5">
                  <c:v>9</c:v>
                </c:pt>
                <c:pt idx="6">
                  <c:v>7.1</c:v>
                </c:pt>
                <c:pt idx="7">
                  <c:v>2.8</c:v>
                </c:pt>
                <c:pt idx="8">
                  <c:v>1.9</c:v>
                </c:pt>
                <c:pt idx="9">
                  <c:v>1.9</c:v>
                </c:pt>
                <c:pt idx="10">
                  <c:v>3.8</c:v>
                </c:pt>
                <c:pt idx="11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83839232"/>
        <c:axId val="384066304"/>
      </c:barChart>
      <c:catAx>
        <c:axId val="383839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84066304"/>
        <c:crosses val="autoZero"/>
        <c:auto val="1"/>
        <c:lblAlgn val="ctr"/>
        <c:lblOffset val="100"/>
        <c:noMultiLvlLbl val="0"/>
      </c:catAx>
      <c:valAx>
        <c:axId val="38406630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383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Perfumes &amp; Companhia</c:v>
                </c:pt>
                <c:pt idx="1">
                  <c:v>Sephora</c:v>
                </c:pt>
                <c:pt idx="2">
                  <c:v>Boticário</c:v>
                </c:pt>
                <c:pt idx="3">
                  <c:v>Douglas</c:v>
                </c:pt>
                <c:pt idx="4">
                  <c:v>Primor</c:v>
                </c:pt>
                <c:pt idx="5">
                  <c:v>Equivalenza</c:v>
                </c:pt>
                <c:pt idx="6">
                  <c:v>Aromas</c:v>
                </c:pt>
                <c:pt idx="7">
                  <c:v>5ª Essência</c:v>
                </c:pt>
                <c:pt idx="8">
                  <c:v>Other</c:v>
                </c:pt>
                <c:pt idx="9">
                  <c:v>Does not remember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38.5</c:v>
                </c:pt>
                <c:pt idx="1">
                  <c:v>36.799999999999997</c:v>
                </c:pt>
                <c:pt idx="2">
                  <c:v>27.6</c:v>
                </c:pt>
                <c:pt idx="3">
                  <c:v>19.5</c:v>
                </c:pt>
                <c:pt idx="4">
                  <c:v>7.5</c:v>
                </c:pt>
                <c:pt idx="5">
                  <c:v>6.3</c:v>
                </c:pt>
                <c:pt idx="6">
                  <c:v>4.5999999999999996</c:v>
                </c:pt>
                <c:pt idx="7">
                  <c:v>3.4</c:v>
                </c:pt>
                <c:pt idx="8">
                  <c:v>8</c:v>
                </c:pt>
                <c:pt idx="9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5770368"/>
        <c:axId val="426262912"/>
      </c:barChart>
      <c:catAx>
        <c:axId val="425770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6262912"/>
        <c:crosses val="autoZero"/>
        <c:auto val="1"/>
        <c:lblAlgn val="ctr"/>
        <c:lblOffset val="100"/>
        <c:noMultiLvlLbl val="0"/>
      </c:catAx>
      <c:valAx>
        <c:axId val="42626291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2577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494398581563499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Notino</c:v>
                </c:pt>
                <c:pt idx="1">
                  <c:v>Clarins</c:v>
                </c:pt>
                <c:pt idx="2">
                  <c:v>El Corte Inglés</c:v>
                </c:pt>
                <c:pt idx="3">
                  <c:v>Skin</c:v>
                </c:pt>
                <c:pt idx="4">
                  <c:v>Others</c:v>
                </c:pt>
                <c:pt idx="5">
                  <c:v>DK/DA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22.7</c:v>
                </c:pt>
                <c:pt idx="1">
                  <c:v>13.6</c:v>
                </c:pt>
                <c:pt idx="2">
                  <c:v>13.6</c:v>
                </c:pt>
                <c:pt idx="3">
                  <c:v>13.6</c:v>
                </c:pt>
                <c:pt idx="4">
                  <c:v>36.4</c:v>
                </c:pt>
                <c:pt idx="5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9411712"/>
        <c:axId val="429417600"/>
      </c:barChart>
      <c:catAx>
        <c:axId val="429411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9417600"/>
        <c:crosses val="autoZero"/>
        <c:auto val="1"/>
        <c:lblAlgn val="ctr"/>
        <c:lblOffset val="100"/>
        <c:noMultiLvlLbl val="0"/>
      </c:catAx>
      <c:valAx>
        <c:axId val="42941760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2941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Good value for money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Habit</c:v>
                </c:pt>
                <c:pt idx="7">
                  <c:v>Have a loyalty card</c:v>
                </c:pt>
                <c:pt idx="8">
                  <c:v>Proximity home/work</c:v>
                </c:pt>
                <c:pt idx="9">
                  <c:v>Lower prices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1.7</c:v>
                </c:pt>
                <c:pt idx="1">
                  <c:v>1.3</c:v>
                </c:pt>
                <c:pt idx="2">
                  <c:v>18.8</c:v>
                </c:pt>
                <c:pt idx="3">
                  <c:v>15.4</c:v>
                </c:pt>
                <c:pt idx="4">
                  <c:v>0.3</c:v>
                </c:pt>
                <c:pt idx="5">
                  <c:v>3</c:v>
                </c:pt>
                <c:pt idx="6">
                  <c:v>6.4</c:v>
                </c:pt>
                <c:pt idx="7">
                  <c:v>5.4</c:v>
                </c:pt>
                <c:pt idx="8">
                  <c:v>6</c:v>
                </c:pt>
                <c:pt idx="9">
                  <c:v>37.9</c:v>
                </c:pt>
                <c:pt idx="10">
                  <c:v>1.7</c:v>
                </c:pt>
                <c:pt idx="1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more variety of products and brands</c:v>
                </c:pt>
                <c:pt idx="1">
                  <c:v>Has the preferred brands</c:v>
                </c:pt>
                <c:pt idx="2">
                  <c:v>Promotions</c:v>
                </c:pt>
                <c:pt idx="3">
                  <c:v>Good value for money</c:v>
                </c:pt>
                <c:pt idx="4">
                  <c:v>Personalized service</c:v>
                </c:pt>
                <c:pt idx="5">
                  <c:v>It is in a Shopping Center</c:v>
                </c:pt>
                <c:pt idx="6">
                  <c:v>Habit</c:v>
                </c:pt>
                <c:pt idx="7">
                  <c:v>Have a loyalty card</c:v>
                </c:pt>
                <c:pt idx="8">
                  <c:v>Proximity home/work</c:v>
                </c:pt>
                <c:pt idx="9">
                  <c:v>Lower prices</c:v>
                </c:pt>
                <c:pt idx="10">
                  <c:v>Has complementar services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6.4</c:v>
                </c:pt>
                <c:pt idx="1">
                  <c:v>6.7</c:v>
                </c:pt>
                <c:pt idx="2">
                  <c:v>50.7</c:v>
                </c:pt>
                <c:pt idx="3">
                  <c:v>49.3</c:v>
                </c:pt>
                <c:pt idx="4">
                  <c:v>3</c:v>
                </c:pt>
                <c:pt idx="5">
                  <c:v>13.1</c:v>
                </c:pt>
                <c:pt idx="6">
                  <c:v>16.399999999999999</c:v>
                </c:pt>
                <c:pt idx="7">
                  <c:v>33.200000000000003</c:v>
                </c:pt>
                <c:pt idx="8">
                  <c:v>26.2</c:v>
                </c:pt>
                <c:pt idx="9">
                  <c:v>70.099999999999994</c:v>
                </c:pt>
                <c:pt idx="10">
                  <c:v>5.4</c:v>
                </c:pt>
                <c:pt idx="12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575552"/>
        <c:axId val="43614208"/>
      </c:barChart>
      <c:catAx>
        <c:axId val="43575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3614208"/>
        <c:crosses val="autoZero"/>
        <c:auto val="1"/>
        <c:lblAlgn val="ctr"/>
        <c:lblOffset val="100"/>
        <c:noMultiLvlLbl val="0"/>
      </c:catAx>
      <c:valAx>
        <c:axId val="4361420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357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39202378186945"/>
          <c:y val="0.83188891710444868"/>
          <c:w val="0.18019630815431281"/>
          <c:h val="0.16263827828653959"/>
        </c:manualLayout>
      </c:layout>
      <c:overlay val="1"/>
      <c:txPr>
        <a:bodyPr/>
        <a:lstStyle/>
        <a:p>
          <a:pPr>
            <a:defRPr sz="8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L'Oreal</c:v>
                </c:pt>
                <c:pt idx="1">
                  <c:v>Boticário</c:v>
                </c:pt>
                <c:pt idx="2">
                  <c:v>Maybeline</c:v>
                </c:pt>
                <c:pt idx="3">
                  <c:v>Kiko</c:v>
                </c:pt>
                <c:pt idx="4">
                  <c:v>Sephora</c:v>
                </c:pt>
                <c:pt idx="5">
                  <c:v>Avon</c:v>
                </c:pt>
                <c:pt idx="6">
                  <c:v>Lancôme</c:v>
                </c:pt>
                <c:pt idx="7">
                  <c:v>NYX Professional Makeup</c:v>
                </c:pt>
                <c:pt idx="8">
                  <c:v>Bioderma</c:v>
                </c:pt>
                <c:pt idx="9">
                  <c:v>MAC</c:v>
                </c:pt>
                <c:pt idx="10">
                  <c:v>Avéne</c:v>
                </c:pt>
                <c:pt idx="11">
                  <c:v>Biotherm</c:v>
                </c:pt>
                <c:pt idx="12">
                  <c:v>Clarins</c:v>
                </c:pt>
                <c:pt idx="13">
                  <c:v>Nivea</c:v>
                </c:pt>
                <c:pt idx="14">
                  <c:v>Clinique</c:v>
                </c:pt>
                <c:pt idx="15">
                  <c:v>Chanel</c:v>
                </c:pt>
                <c:pt idx="16">
                  <c:v>Garnier</c:v>
                </c:pt>
              </c:strCache>
            </c:strRef>
          </c:cat>
          <c:val>
            <c:numRef>
              <c:f>Sheet1!$B$2:$B$18</c:f>
              <c:numCache>
                <c:formatCode>0</c:formatCode>
                <c:ptCount val="17"/>
                <c:pt idx="0">
                  <c:v>20.7</c:v>
                </c:pt>
                <c:pt idx="1">
                  <c:v>18.399999999999999</c:v>
                </c:pt>
                <c:pt idx="2">
                  <c:v>17.8</c:v>
                </c:pt>
                <c:pt idx="3">
                  <c:v>16.7</c:v>
                </c:pt>
                <c:pt idx="4">
                  <c:v>14.9</c:v>
                </c:pt>
                <c:pt idx="5">
                  <c:v>13.2</c:v>
                </c:pt>
                <c:pt idx="6">
                  <c:v>10.3</c:v>
                </c:pt>
                <c:pt idx="7">
                  <c:v>8</c:v>
                </c:pt>
                <c:pt idx="8">
                  <c:v>7.5</c:v>
                </c:pt>
                <c:pt idx="9">
                  <c:v>7.5</c:v>
                </c:pt>
                <c:pt idx="10">
                  <c:v>6.9</c:v>
                </c:pt>
                <c:pt idx="11">
                  <c:v>6.9</c:v>
                </c:pt>
                <c:pt idx="12">
                  <c:v>6.9</c:v>
                </c:pt>
                <c:pt idx="13">
                  <c:v>6.9</c:v>
                </c:pt>
                <c:pt idx="14">
                  <c:v>6.3</c:v>
                </c:pt>
                <c:pt idx="15">
                  <c:v>6.3</c:v>
                </c:pt>
                <c:pt idx="16">
                  <c:v>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L'Oreal</c:v>
                </c:pt>
                <c:pt idx="1">
                  <c:v>Boticário</c:v>
                </c:pt>
                <c:pt idx="2">
                  <c:v>Maybeline</c:v>
                </c:pt>
                <c:pt idx="3">
                  <c:v>Kiko</c:v>
                </c:pt>
                <c:pt idx="4">
                  <c:v>Sephora</c:v>
                </c:pt>
                <c:pt idx="5">
                  <c:v>Avon</c:v>
                </c:pt>
                <c:pt idx="6">
                  <c:v>Lancôme</c:v>
                </c:pt>
                <c:pt idx="7">
                  <c:v>NYX Professional Makeup</c:v>
                </c:pt>
                <c:pt idx="8">
                  <c:v>Bioderma</c:v>
                </c:pt>
                <c:pt idx="9">
                  <c:v>MAC</c:v>
                </c:pt>
                <c:pt idx="10">
                  <c:v>Avéne</c:v>
                </c:pt>
                <c:pt idx="11">
                  <c:v>Biotherm</c:v>
                </c:pt>
                <c:pt idx="12">
                  <c:v>Clarins</c:v>
                </c:pt>
                <c:pt idx="13">
                  <c:v>Nivea</c:v>
                </c:pt>
                <c:pt idx="14">
                  <c:v>Clinique</c:v>
                </c:pt>
                <c:pt idx="15">
                  <c:v>Chanel</c:v>
                </c:pt>
                <c:pt idx="16">
                  <c:v>Garnier</c:v>
                </c:pt>
              </c:strCache>
            </c:strRef>
          </c:cat>
          <c:val>
            <c:numRef>
              <c:f>Sheet1!$C$2:$C$18</c:f>
              <c:numCache>
                <c:formatCode>0</c:formatCode>
                <c:ptCount val="17"/>
                <c:pt idx="0">
                  <c:v>6.3</c:v>
                </c:pt>
                <c:pt idx="1">
                  <c:v>12.1</c:v>
                </c:pt>
                <c:pt idx="2">
                  <c:v>8</c:v>
                </c:pt>
                <c:pt idx="3">
                  <c:v>10.3</c:v>
                </c:pt>
                <c:pt idx="4">
                  <c:v>7.5</c:v>
                </c:pt>
                <c:pt idx="5">
                  <c:v>4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4</c:v>
                </c:pt>
                <c:pt idx="9">
                  <c:v>2.2999999999999998</c:v>
                </c:pt>
                <c:pt idx="10">
                  <c:v>2.9</c:v>
                </c:pt>
                <c:pt idx="11">
                  <c:v>2.9</c:v>
                </c:pt>
                <c:pt idx="12">
                  <c:v>2.2999999999999998</c:v>
                </c:pt>
                <c:pt idx="13">
                  <c:v>2.2999999999999998</c:v>
                </c:pt>
                <c:pt idx="14">
                  <c:v>1.7</c:v>
                </c:pt>
                <c:pt idx="15">
                  <c:v>1.7</c:v>
                </c:pt>
                <c:pt idx="16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9683456"/>
        <c:axId val="429684992"/>
      </c:barChart>
      <c:catAx>
        <c:axId val="429683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9684992"/>
        <c:crosses val="autoZero"/>
        <c:auto val="1"/>
        <c:lblAlgn val="ctr"/>
        <c:lblOffset val="100"/>
        <c:noMultiLvlLbl val="0"/>
      </c:catAx>
      <c:valAx>
        <c:axId val="42968499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2968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L'Oreal</c:v>
                </c:pt>
                <c:pt idx="1">
                  <c:v>Avon</c:v>
                </c:pt>
                <c:pt idx="2">
                  <c:v>Revlon</c:v>
                </c:pt>
                <c:pt idx="3">
                  <c:v>Avéne</c:v>
                </c:pt>
                <c:pt idx="4">
                  <c:v>Babaria</c:v>
                </c:pt>
                <c:pt idx="5">
                  <c:v>Dior</c:v>
                </c:pt>
                <c:pt idx="6">
                  <c:v>Elizabetht Arden</c:v>
                </c:pt>
                <c:pt idx="7">
                  <c:v>Garnier</c:v>
                </c:pt>
                <c:pt idx="8">
                  <c:v>Maybeline</c:v>
                </c:pt>
                <c:pt idx="9">
                  <c:v>NYX Professional Makeup</c:v>
                </c:pt>
                <c:pt idx="10">
                  <c:v>Notino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18.2</c:v>
                </c:pt>
                <c:pt idx="1">
                  <c:v>13.6</c:v>
                </c:pt>
                <c:pt idx="2">
                  <c:v>13.6</c:v>
                </c:pt>
                <c:pt idx="3">
                  <c:v>9.1</c:v>
                </c:pt>
                <c:pt idx="4">
                  <c:v>9.1</c:v>
                </c:pt>
                <c:pt idx="5">
                  <c:v>9.1</c:v>
                </c:pt>
                <c:pt idx="6">
                  <c:v>9.1</c:v>
                </c:pt>
                <c:pt idx="7">
                  <c:v>9.1</c:v>
                </c:pt>
                <c:pt idx="8">
                  <c:v>9.1</c:v>
                </c:pt>
                <c:pt idx="9">
                  <c:v>9.1</c:v>
                </c:pt>
                <c:pt idx="10">
                  <c:v>9.1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L'Oreal</c:v>
                </c:pt>
                <c:pt idx="1">
                  <c:v>Avon</c:v>
                </c:pt>
                <c:pt idx="2">
                  <c:v>Revlon</c:v>
                </c:pt>
                <c:pt idx="3">
                  <c:v>Avéne</c:v>
                </c:pt>
                <c:pt idx="4">
                  <c:v>Babaria</c:v>
                </c:pt>
                <c:pt idx="5">
                  <c:v>Dior</c:v>
                </c:pt>
                <c:pt idx="6">
                  <c:v>Elizabetht Arden</c:v>
                </c:pt>
                <c:pt idx="7">
                  <c:v>Garnier</c:v>
                </c:pt>
                <c:pt idx="8">
                  <c:v>Maybeline</c:v>
                </c:pt>
                <c:pt idx="9">
                  <c:v>NYX Professional Makeup</c:v>
                </c:pt>
                <c:pt idx="10">
                  <c:v>Notino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9.1</c:v>
                </c:pt>
                <c:pt idx="1">
                  <c:v>4.5</c:v>
                </c:pt>
                <c:pt idx="2">
                  <c:v>4.5</c:v>
                </c:pt>
                <c:pt idx="3">
                  <c:v>0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0</c:v>
                </c:pt>
                <c:pt idx="8">
                  <c:v>4.5</c:v>
                </c:pt>
                <c:pt idx="9">
                  <c:v>0</c:v>
                </c:pt>
                <c:pt idx="10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9727744"/>
        <c:axId val="429729280"/>
      </c:barChart>
      <c:catAx>
        <c:axId val="429727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9729280"/>
        <c:crosses val="autoZero"/>
        <c:auto val="1"/>
        <c:lblAlgn val="ctr"/>
        <c:lblOffset val="100"/>
        <c:noMultiLvlLbl val="0"/>
      </c:catAx>
      <c:valAx>
        <c:axId val="42972928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2972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7836131939255"/>
          <c:y val="1.9681028349095964E-2"/>
          <c:w val="0.58081400722087295"/>
          <c:h val="0.94889072608953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5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Health areas - online</c:v>
                </c:pt>
                <c:pt idx="10">
                  <c:v>Hyper/Super - physical store</c:v>
                </c:pt>
                <c:pt idx="11">
                  <c:v>Hyper/Super - online</c:v>
                </c:pt>
                <c:pt idx="12">
                  <c:v>Others -physical store</c:v>
                </c:pt>
                <c:pt idx="13">
                  <c:v>Others - online</c:v>
                </c:pt>
                <c:pt idx="14">
                  <c:v>Does not buy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5"/>
                <c:pt idx="0">
                  <c:v>11.9</c:v>
                </c:pt>
                <c:pt idx="1">
                  <c:v>4.3</c:v>
                </c:pt>
                <c:pt idx="2">
                  <c:v>1.4</c:v>
                </c:pt>
                <c:pt idx="3">
                  <c:v>0.9</c:v>
                </c:pt>
                <c:pt idx="4">
                  <c:v>8.5</c:v>
                </c:pt>
                <c:pt idx="5">
                  <c:v>2.9</c:v>
                </c:pt>
                <c:pt idx="6">
                  <c:v>5.8</c:v>
                </c:pt>
                <c:pt idx="7">
                  <c:v>1.6</c:v>
                </c:pt>
                <c:pt idx="8">
                  <c:v>4.7</c:v>
                </c:pt>
                <c:pt idx="9">
                  <c:v>0.6</c:v>
                </c:pt>
                <c:pt idx="10">
                  <c:v>8.5</c:v>
                </c:pt>
                <c:pt idx="11">
                  <c:v>0.9</c:v>
                </c:pt>
                <c:pt idx="12">
                  <c:v>0.5</c:v>
                </c:pt>
                <c:pt idx="13">
                  <c:v>0.5</c:v>
                </c:pt>
                <c:pt idx="14">
                  <c:v>62.1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 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8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5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Health areas - online</c:v>
                </c:pt>
                <c:pt idx="10">
                  <c:v>Hyper/Super - physical store</c:v>
                </c:pt>
                <c:pt idx="11">
                  <c:v>Hyper/Super - online</c:v>
                </c:pt>
                <c:pt idx="12">
                  <c:v>Others -physical store</c:v>
                </c:pt>
                <c:pt idx="13">
                  <c:v>Others - online</c:v>
                </c:pt>
                <c:pt idx="14">
                  <c:v>Does not buy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5"/>
                <c:pt idx="0">
                  <c:v>11</c:v>
                </c:pt>
                <c:pt idx="1">
                  <c:v>3.8</c:v>
                </c:pt>
                <c:pt idx="2">
                  <c:v>1</c:v>
                </c:pt>
                <c:pt idx="3">
                  <c:v>0.9</c:v>
                </c:pt>
                <c:pt idx="4">
                  <c:v>7.2</c:v>
                </c:pt>
                <c:pt idx="5">
                  <c:v>2.4</c:v>
                </c:pt>
                <c:pt idx="6">
                  <c:v>5.3</c:v>
                </c:pt>
                <c:pt idx="7">
                  <c:v>1.5</c:v>
                </c:pt>
                <c:pt idx="8">
                  <c:v>4.0999999999999996</c:v>
                </c:pt>
                <c:pt idx="9">
                  <c:v>0.3</c:v>
                </c:pt>
                <c:pt idx="10">
                  <c:v>7.6</c:v>
                </c:pt>
                <c:pt idx="11">
                  <c:v>0.6</c:v>
                </c:pt>
                <c:pt idx="12">
                  <c:v>0.4</c:v>
                </c:pt>
                <c:pt idx="13">
                  <c:v>0.5</c:v>
                </c:pt>
                <c:pt idx="14">
                  <c:v>64.8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5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Health areas - online</c:v>
                </c:pt>
                <c:pt idx="10">
                  <c:v>Hyper/Super - physical store</c:v>
                </c:pt>
                <c:pt idx="11">
                  <c:v>Hyper/Super - online</c:v>
                </c:pt>
                <c:pt idx="12">
                  <c:v>Others -physical store</c:v>
                </c:pt>
                <c:pt idx="13">
                  <c:v>Others - online</c:v>
                </c:pt>
                <c:pt idx="14">
                  <c:v>Does not buy</c:v>
                </c:pt>
              </c:strCache>
            </c:strRef>
          </c:cat>
          <c:val>
            <c:numRef>
              <c:f>Sheet1!$D$2:$D$17</c:f>
              <c:numCache>
                <c:formatCode>0</c:formatCode>
                <c:ptCount val="15"/>
                <c:pt idx="0">
                  <c:v>8.6</c:v>
                </c:pt>
                <c:pt idx="1">
                  <c:v>3.1</c:v>
                </c:pt>
                <c:pt idx="2">
                  <c:v>0.8</c:v>
                </c:pt>
                <c:pt idx="3">
                  <c:v>0.6</c:v>
                </c:pt>
                <c:pt idx="4">
                  <c:v>4.4000000000000004</c:v>
                </c:pt>
                <c:pt idx="5">
                  <c:v>1.3</c:v>
                </c:pt>
                <c:pt idx="6">
                  <c:v>3.7</c:v>
                </c:pt>
                <c:pt idx="7">
                  <c:v>1</c:v>
                </c:pt>
                <c:pt idx="8">
                  <c:v>2.2999999999999998</c:v>
                </c:pt>
                <c:pt idx="9">
                  <c:v>0.3</c:v>
                </c:pt>
                <c:pt idx="10">
                  <c:v>3.8</c:v>
                </c:pt>
                <c:pt idx="11">
                  <c:v>0.5</c:v>
                </c:pt>
                <c:pt idx="12">
                  <c:v>0.1</c:v>
                </c:pt>
                <c:pt idx="13">
                  <c:v>0.1</c:v>
                </c:pt>
                <c:pt idx="14">
                  <c:v>76.099999999999994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7741824"/>
        <c:axId val="97747712"/>
      </c:barChart>
      <c:catAx>
        <c:axId val="97741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97747712"/>
        <c:crosses val="autoZero"/>
        <c:auto val="1"/>
        <c:lblAlgn val="ctr"/>
        <c:lblOffset val="100"/>
        <c:noMultiLvlLbl val="0"/>
      </c:catAx>
      <c:valAx>
        <c:axId val="9774771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9774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83876363382934"/>
          <c:y val="0.72510353459544685"/>
          <c:w val="0.16154013978131329"/>
          <c:h val="0.18980603809978561"/>
        </c:manualLayout>
      </c:layout>
      <c:overlay val="1"/>
      <c:txPr>
        <a:bodyPr/>
        <a:lstStyle/>
        <a:p>
          <a:pPr>
            <a:defRPr sz="9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50863520550441"/>
          <c:y val="4.6438311174580124E-2"/>
          <c:w val="0.79728724496751824"/>
          <c:h val="0.729592159513140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often (0,5)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9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Makeup Stores - online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Health areas - physical store</c:v>
                </c:pt>
                <c:pt idx="8">
                  <c:v>Hyper/Super - physical store</c:v>
                </c:pt>
              </c:strCache>
            </c:strRef>
          </c:cat>
          <c:val>
            <c:numRef>
              <c:f>Sheet1!$B$2:$P$2</c:f>
              <c:numCache>
                <c:formatCode>0</c:formatCode>
                <c:ptCount val="9"/>
                <c:pt idx="0">
                  <c:v>8.4</c:v>
                </c:pt>
                <c:pt idx="1">
                  <c:v>11.6</c:v>
                </c:pt>
                <c:pt idx="2">
                  <c:v>0</c:v>
                </c:pt>
                <c:pt idx="3">
                  <c:v>8.1999999999999993</c:v>
                </c:pt>
                <c:pt idx="4">
                  <c:v>17.2</c:v>
                </c:pt>
                <c:pt idx="5">
                  <c:v>1.7</c:v>
                </c:pt>
                <c:pt idx="6">
                  <c:v>12.5</c:v>
                </c:pt>
                <c:pt idx="7">
                  <c:v>12.8</c:v>
                </c:pt>
                <c:pt idx="8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year (1)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9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Makeup Stores - online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Health areas - physical store</c:v>
                </c:pt>
                <c:pt idx="8">
                  <c:v>Hyper/Super - physical store</c:v>
                </c:pt>
              </c:strCache>
            </c:strRef>
          </c:cat>
          <c:val>
            <c:numRef>
              <c:f>Sheet1!$B$3:$P$3</c:f>
              <c:numCache>
                <c:formatCode>0</c:formatCode>
                <c:ptCount val="9"/>
                <c:pt idx="0">
                  <c:v>24.4</c:v>
                </c:pt>
                <c:pt idx="1">
                  <c:v>25.6</c:v>
                </c:pt>
                <c:pt idx="2">
                  <c:v>7.1</c:v>
                </c:pt>
                <c:pt idx="3">
                  <c:v>27.1</c:v>
                </c:pt>
                <c:pt idx="4">
                  <c:v>37.9</c:v>
                </c:pt>
                <c:pt idx="5">
                  <c:v>29.3</c:v>
                </c:pt>
                <c:pt idx="6">
                  <c:v>25</c:v>
                </c:pt>
                <c:pt idx="7">
                  <c:v>38.299999999999997</c:v>
                </c:pt>
                <c:pt idx="8">
                  <c:v>30.6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Every 6 months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9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Makeup Stores - online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Health areas - physical store</c:v>
                </c:pt>
                <c:pt idx="8">
                  <c:v>Hyper/Super - physical store</c:v>
                </c:pt>
              </c:strCache>
            </c:strRef>
          </c:cat>
          <c:val>
            <c:numRef>
              <c:f>Sheet1!$B$4:$P$4</c:f>
              <c:numCache>
                <c:formatCode>0</c:formatCode>
                <c:ptCount val="9"/>
                <c:pt idx="0">
                  <c:v>28.6</c:v>
                </c:pt>
                <c:pt idx="1">
                  <c:v>18.600000000000001</c:v>
                </c:pt>
                <c:pt idx="2">
                  <c:v>35.700000000000003</c:v>
                </c:pt>
                <c:pt idx="3">
                  <c:v>28.2</c:v>
                </c:pt>
                <c:pt idx="4">
                  <c:v>13.8</c:v>
                </c:pt>
                <c:pt idx="5">
                  <c:v>27.6</c:v>
                </c:pt>
                <c:pt idx="6">
                  <c:v>0</c:v>
                </c:pt>
                <c:pt idx="7">
                  <c:v>19.100000000000001</c:v>
                </c:pt>
                <c:pt idx="8">
                  <c:v>22.4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Every 3 months (4)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9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Makeup Stores - online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Health areas - physical store</c:v>
                </c:pt>
                <c:pt idx="8">
                  <c:v>Hyper/Super - physical store</c:v>
                </c:pt>
              </c:strCache>
            </c:strRef>
          </c:cat>
          <c:val>
            <c:numRef>
              <c:f>Sheet1!$B$5:$P$5</c:f>
              <c:numCache>
                <c:formatCode>0</c:formatCode>
                <c:ptCount val="9"/>
                <c:pt idx="0">
                  <c:v>20.2</c:v>
                </c:pt>
                <c:pt idx="1">
                  <c:v>23.3</c:v>
                </c:pt>
                <c:pt idx="2">
                  <c:v>28.6</c:v>
                </c:pt>
                <c:pt idx="3">
                  <c:v>18.8</c:v>
                </c:pt>
                <c:pt idx="4">
                  <c:v>10.3</c:v>
                </c:pt>
                <c:pt idx="5">
                  <c:v>24.1</c:v>
                </c:pt>
                <c:pt idx="6">
                  <c:v>31.3</c:v>
                </c:pt>
                <c:pt idx="7">
                  <c:v>14.9</c:v>
                </c:pt>
                <c:pt idx="8">
                  <c:v>21.2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Once a month (12)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9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Makeup Stores - online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Health areas - physical store</c:v>
                </c:pt>
                <c:pt idx="8">
                  <c:v>Hyper/Super - physical store</c:v>
                </c:pt>
              </c:strCache>
            </c:strRef>
          </c:cat>
          <c:val>
            <c:numRef>
              <c:f>Sheet1!$B$6:$P$6</c:f>
              <c:numCache>
                <c:formatCode>0</c:formatCode>
                <c:ptCount val="9"/>
                <c:pt idx="0">
                  <c:v>9.1999999999999993</c:v>
                </c:pt>
                <c:pt idx="1">
                  <c:v>14</c:v>
                </c:pt>
                <c:pt idx="2">
                  <c:v>7.1</c:v>
                </c:pt>
                <c:pt idx="3">
                  <c:v>11.8</c:v>
                </c:pt>
                <c:pt idx="4">
                  <c:v>13.8</c:v>
                </c:pt>
                <c:pt idx="5">
                  <c:v>12.1</c:v>
                </c:pt>
                <c:pt idx="6">
                  <c:v>18.8</c:v>
                </c:pt>
                <c:pt idx="7">
                  <c:v>10.6</c:v>
                </c:pt>
                <c:pt idx="8">
                  <c:v>8.1999999999999993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More than once a month (18)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9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Makeup Stores - online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Health areas - physical store</c:v>
                </c:pt>
                <c:pt idx="8">
                  <c:v>Hyper/Super - physical store</c:v>
                </c:pt>
              </c:strCache>
            </c:strRef>
          </c:cat>
          <c:val>
            <c:numRef>
              <c:f>Sheet1!$B$7:$P$7</c:f>
              <c:numCache>
                <c:formatCode>0</c:formatCode>
                <c:ptCount val="9"/>
                <c:pt idx="0">
                  <c:v>9.1999999999999993</c:v>
                </c:pt>
                <c:pt idx="1">
                  <c:v>7</c:v>
                </c:pt>
                <c:pt idx="2">
                  <c:v>14.3</c:v>
                </c:pt>
                <c:pt idx="3">
                  <c:v>5.9</c:v>
                </c:pt>
                <c:pt idx="4">
                  <c:v>6.9</c:v>
                </c:pt>
                <c:pt idx="5">
                  <c:v>5.2</c:v>
                </c:pt>
                <c:pt idx="6">
                  <c:v>12.5</c:v>
                </c:pt>
                <c:pt idx="7">
                  <c:v>4.3</c:v>
                </c:pt>
                <c:pt idx="8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06879616"/>
        <c:axId val="406894848"/>
      </c:barChart>
      <c:catAx>
        <c:axId val="40687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06894848"/>
        <c:crosses val="autoZero"/>
        <c:auto val="1"/>
        <c:lblAlgn val="ctr"/>
        <c:lblOffset val="100"/>
        <c:noMultiLvlLbl val="0"/>
      </c:catAx>
      <c:valAx>
        <c:axId val="40689484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068796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5.8199341487309493E-2"/>
          <c:w val="0.14466835375127704"/>
          <c:h val="0.81875667013429476"/>
        </c:manualLayout>
      </c:layout>
      <c:overlay val="0"/>
      <c:txPr>
        <a:bodyPr/>
        <a:lstStyle/>
        <a:p>
          <a:pPr>
            <a:defRPr sz="9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8051607635285"/>
          <c:y val="3.5059724546734949E-2"/>
          <c:w val="0.85289507127934283"/>
          <c:h val="0.63145134411588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Spent (in €)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9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Makeup Stores - physical store</c:v>
                </c:pt>
                <c:pt idx="4">
                  <c:v>Makeup Stores - online</c:v>
                </c:pt>
                <c:pt idx="5">
                  <c:v>Catalogue</c:v>
                </c:pt>
                <c:pt idx="6">
                  <c:v>Pharmacy - physical store</c:v>
                </c:pt>
                <c:pt idx="7">
                  <c:v>Health areas - physical store</c:v>
                </c:pt>
                <c:pt idx="8">
                  <c:v>Hyper/Super - physical store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9"/>
                <c:pt idx="0">
                  <c:v>23.63</c:v>
                </c:pt>
                <c:pt idx="1">
                  <c:v>21.32</c:v>
                </c:pt>
                <c:pt idx="2">
                  <c:v>15.83</c:v>
                </c:pt>
                <c:pt idx="3">
                  <c:v>18.96</c:v>
                </c:pt>
                <c:pt idx="4">
                  <c:v>15.37</c:v>
                </c:pt>
                <c:pt idx="5">
                  <c:v>17.53</c:v>
                </c:pt>
                <c:pt idx="6">
                  <c:v>14.6</c:v>
                </c:pt>
                <c:pt idx="7">
                  <c:v>13.37</c:v>
                </c:pt>
                <c:pt idx="8">
                  <c:v>19.73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7165696"/>
        <c:axId val="337390976"/>
      </c:barChart>
      <c:catAx>
        <c:axId val="337165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37390976"/>
        <c:crosses val="autoZero"/>
        <c:auto val="1"/>
        <c:lblAlgn val="ctr"/>
        <c:lblOffset val="100"/>
        <c:noMultiLvlLbl val="0"/>
      </c:catAx>
      <c:valAx>
        <c:axId val="3373909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71656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2231898068673373"/>
          <c:w val="9.7315596664901971E-2"/>
          <c:h val="0.16419546573678195"/>
        </c:manualLayout>
      </c:layout>
      <c:overlay val="0"/>
      <c:txPr>
        <a:bodyPr/>
        <a:lstStyle/>
        <a:p>
          <a:pPr>
            <a:defRPr sz="900" b="1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79092435722614"/>
          <c:y val="4.6438311174580124E-2"/>
          <c:w val="0.29941163409213672"/>
          <c:h val="0.7846951027360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Spent 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Spent the same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62.4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Spent Less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9613440"/>
        <c:axId val="349844608"/>
      </c:barChart>
      <c:catAx>
        <c:axId val="3496134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49844608"/>
        <c:crosses val="autoZero"/>
        <c:auto val="1"/>
        <c:lblAlgn val="ctr"/>
        <c:lblOffset val="100"/>
        <c:noMultiLvlLbl val="0"/>
      </c:catAx>
      <c:valAx>
        <c:axId val="34984460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496134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11502773002088895"/>
          <c:w val="0.18399319753232865"/>
          <c:h val="0.69395457621800016"/>
        </c:manualLayout>
      </c:layout>
      <c:overlay val="0"/>
      <c:txPr>
        <a:bodyPr/>
        <a:lstStyle/>
        <a:p>
          <a:pPr>
            <a:defRPr sz="10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73705072196274"/>
          <c:y val="2.8778368060114533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Has more variety of products and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Good value for money</c:v>
                </c:pt>
                <c:pt idx="5">
                  <c:v>Have a loyalty card</c:v>
                </c:pt>
                <c:pt idx="6">
                  <c:v>It is in a Shopping Center</c:v>
                </c:pt>
                <c:pt idx="7">
                  <c:v>Habit</c:v>
                </c:pt>
                <c:pt idx="8">
                  <c:v>Lower prices</c:v>
                </c:pt>
                <c:pt idx="9">
                  <c:v>Has complementar services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17.100000000000001</c:v>
                </c:pt>
                <c:pt idx="1">
                  <c:v>14</c:v>
                </c:pt>
                <c:pt idx="2">
                  <c:v>11.6</c:v>
                </c:pt>
                <c:pt idx="3">
                  <c:v>10.4</c:v>
                </c:pt>
                <c:pt idx="4">
                  <c:v>7.9</c:v>
                </c:pt>
                <c:pt idx="5">
                  <c:v>7.3</c:v>
                </c:pt>
                <c:pt idx="6">
                  <c:v>9.8000000000000007</c:v>
                </c:pt>
                <c:pt idx="7">
                  <c:v>9.1</c:v>
                </c:pt>
                <c:pt idx="8">
                  <c:v>6.7</c:v>
                </c:pt>
                <c:pt idx="9">
                  <c:v>2.4</c:v>
                </c:pt>
                <c:pt idx="10">
                  <c:v>3</c:v>
                </c:pt>
                <c:pt idx="1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Has more variety of products and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Good value for money</c:v>
                </c:pt>
                <c:pt idx="5">
                  <c:v>Have a loyalty card</c:v>
                </c:pt>
                <c:pt idx="6">
                  <c:v>It is in a Shopping Center</c:v>
                </c:pt>
                <c:pt idx="7">
                  <c:v>Habit</c:v>
                </c:pt>
                <c:pt idx="8">
                  <c:v>Lower prices</c:v>
                </c:pt>
                <c:pt idx="9">
                  <c:v>Has complementar services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10.4</c:v>
                </c:pt>
                <c:pt idx="1">
                  <c:v>10.4</c:v>
                </c:pt>
                <c:pt idx="2">
                  <c:v>9.1</c:v>
                </c:pt>
                <c:pt idx="3">
                  <c:v>12.8</c:v>
                </c:pt>
                <c:pt idx="4">
                  <c:v>11</c:v>
                </c:pt>
                <c:pt idx="5">
                  <c:v>11</c:v>
                </c:pt>
                <c:pt idx="6">
                  <c:v>4.9000000000000004</c:v>
                </c:pt>
                <c:pt idx="7">
                  <c:v>3</c:v>
                </c:pt>
                <c:pt idx="8">
                  <c:v>14.6</c:v>
                </c:pt>
                <c:pt idx="9">
                  <c:v>9.8000000000000007</c:v>
                </c:pt>
                <c:pt idx="10">
                  <c:v>17.7</c:v>
                </c:pt>
                <c:pt idx="1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3940352"/>
        <c:axId val="113992448"/>
      </c:barChart>
      <c:catAx>
        <c:axId val="113940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13992448"/>
        <c:crosses val="autoZero"/>
        <c:auto val="1"/>
        <c:lblAlgn val="ctr"/>
        <c:lblOffset val="100"/>
        <c:noMultiLvlLbl val="0"/>
      </c:catAx>
      <c:valAx>
        <c:axId val="11399244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1394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Has more variety of products and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Good value for money</c:v>
                </c:pt>
                <c:pt idx="5">
                  <c:v>Have a loyalty card</c:v>
                </c:pt>
                <c:pt idx="6">
                  <c:v>It is in a Shopping Center</c:v>
                </c:pt>
                <c:pt idx="7">
                  <c:v>Habit</c:v>
                </c:pt>
                <c:pt idx="8">
                  <c:v>Lower prices</c:v>
                </c:pt>
                <c:pt idx="9">
                  <c:v>Has complementar services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12.1</c:v>
                </c:pt>
                <c:pt idx="1">
                  <c:v>5.2</c:v>
                </c:pt>
                <c:pt idx="2">
                  <c:v>5.2</c:v>
                </c:pt>
                <c:pt idx="3">
                  <c:v>20.7</c:v>
                </c:pt>
                <c:pt idx="4">
                  <c:v>17.2</c:v>
                </c:pt>
                <c:pt idx="5">
                  <c:v>3.4</c:v>
                </c:pt>
                <c:pt idx="6">
                  <c:v>0</c:v>
                </c:pt>
                <c:pt idx="7">
                  <c:v>10.3</c:v>
                </c:pt>
                <c:pt idx="8">
                  <c:v>10.3</c:v>
                </c:pt>
                <c:pt idx="9">
                  <c:v>0</c:v>
                </c:pt>
                <c:pt idx="10">
                  <c:v>0</c:v>
                </c:pt>
                <c:pt idx="11">
                  <c:v>13.8</c:v>
                </c:pt>
                <c:pt idx="12">
                  <c:v>1.7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Has more variety of products and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Good value for money</c:v>
                </c:pt>
                <c:pt idx="5">
                  <c:v>Have a loyalty card</c:v>
                </c:pt>
                <c:pt idx="6">
                  <c:v>It is in a Shopping Center</c:v>
                </c:pt>
                <c:pt idx="7">
                  <c:v>Habit</c:v>
                </c:pt>
                <c:pt idx="8">
                  <c:v>Lower prices</c:v>
                </c:pt>
                <c:pt idx="9">
                  <c:v>Has complementar services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17.2</c:v>
                </c:pt>
                <c:pt idx="1">
                  <c:v>15.5</c:v>
                </c:pt>
                <c:pt idx="2">
                  <c:v>8.6</c:v>
                </c:pt>
                <c:pt idx="3">
                  <c:v>53.4</c:v>
                </c:pt>
                <c:pt idx="4">
                  <c:v>50</c:v>
                </c:pt>
                <c:pt idx="5">
                  <c:v>8.6</c:v>
                </c:pt>
                <c:pt idx="6">
                  <c:v>0</c:v>
                </c:pt>
                <c:pt idx="7">
                  <c:v>37.9</c:v>
                </c:pt>
                <c:pt idx="8">
                  <c:v>41.4</c:v>
                </c:pt>
                <c:pt idx="9">
                  <c:v>1.7</c:v>
                </c:pt>
                <c:pt idx="10">
                  <c:v>6.9</c:v>
                </c:pt>
                <c:pt idx="11">
                  <c:v>43.1</c:v>
                </c:pt>
                <c:pt idx="1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4099712"/>
        <c:axId val="114102272"/>
      </c:barChart>
      <c:catAx>
        <c:axId val="114099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14102272"/>
        <c:crosses val="autoZero"/>
        <c:auto val="1"/>
        <c:lblAlgn val="ctr"/>
        <c:lblOffset val="100"/>
        <c:noMultiLvlLbl val="0"/>
      </c:catAx>
      <c:valAx>
        <c:axId val="11410227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1409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Has more variety of products and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Good value for money</c:v>
                </c:pt>
                <c:pt idx="5">
                  <c:v>Have a loyalty card</c:v>
                </c:pt>
                <c:pt idx="6">
                  <c:v>It is in a Shopping Center</c:v>
                </c:pt>
                <c:pt idx="7">
                  <c:v>Habit</c:v>
                </c:pt>
                <c:pt idx="8">
                  <c:v>Lower prices</c:v>
                </c:pt>
                <c:pt idx="9">
                  <c:v>Has complementar services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15.4</c:v>
                </c:pt>
                <c:pt idx="1">
                  <c:v>9.6</c:v>
                </c:pt>
                <c:pt idx="2">
                  <c:v>12.5</c:v>
                </c:pt>
                <c:pt idx="3">
                  <c:v>15.4</c:v>
                </c:pt>
                <c:pt idx="4">
                  <c:v>18.3</c:v>
                </c:pt>
                <c:pt idx="5">
                  <c:v>1.9</c:v>
                </c:pt>
                <c:pt idx="6">
                  <c:v>4.8</c:v>
                </c:pt>
                <c:pt idx="7">
                  <c:v>4.8</c:v>
                </c:pt>
                <c:pt idx="8">
                  <c:v>6.7</c:v>
                </c:pt>
                <c:pt idx="9">
                  <c:v>8.6999999999999993</c:v>
                </c:pt>
                <c:pt idx="10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Has more variety of products and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Good value for money</c:v>
                </c:pt>
                <c:pt idx="5">
                  <c:v>Have a loyalty card</c:v>
                </c:pt>
                <c:pt idx="6">
                  <c:v>It is in a Shopping Center</c:v>
                </c:pt>
                <c:pt idx="7">
                  <c:v>Habit</c:v>
                </c:pt>
                <c:pt idx="8">
                  <c:v>Lower prices</c:v>
                </c:pt>
                <c:pt idx="9">
                  <c:v>Has complementar services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34.6</c:v>
                </c:pt>
                <c:pt idx="1">
                  <c:v>32.700000000000003</c:v>
                </c:pt>
                <c:pt idx="2">
                  <c:v>34.6</c:v>
                </c:pt>
                <c:pt idx="3">
                  <c:v>39.4</c:v>
                </c:pt>
                <c:pt idx="4">
                  <c:v>47.1</c:v>
                </c:pt>
                <c:pt idx="5">
                  <c:v>7.7</c:v>
                </c:pt>
                <c:pt idx="6">
                  <c:v>25</c:v>
                </c:pt>
                <c:pt idx="7">
                  <c:v>20.2</c:v>
                </c:pt>
                <c:pt idx="8">
                  <c:v>23.1</c:v>
                </c:pt>
                <c:pt idx="9">
                  <c:v>21.2</c:v>
                </c:pt>
                <c:pt idx="10">
                  <c:v>13.5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4559232"/>
        <c:axId val="114569984"/>
      </c:barChart>
      <c:catAx>
        <c:axId val="114559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14569984"/>
        <c:crosses val="autoZero"/>
        <c:auto val="1"/>
        <c:lblAlgn val="ctr"/>
        <c:lblOffset val="100"/>
        <c:noMultiLvlLbl val="0"/>
      </c:catAx>
      <c:valAx>
        <c:axId val="11456998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1455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Has more variety of products and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Good value for money</c:v>
                </c:pt>
                <c:pt idx="5">
                  <c:v>Have a loyalty card</c:v>
                </c:pt>
                <c:pt idx="6">
                  <c:v>It is in a Shopping Center</c:v>
                </c:pt>
                <c:pt idx="7">
                  <c:v>Habit</c:v>
                </c:pt>
                <c:pt idx="8">
                  <c:v>Lower prices</c:v>
                </c:pt>
                <c:pt idx="9">
                  <c:v>Has complementar services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3.3</c:v>
                </c:pt>
                <c:pt idx="1">
                  <c:v>0</c:v>
                </c:pt>
                <c:pt idx="2">
                  <c:v>0</c:v>
                </c:pt>
                <c:pt idx="3">
                  <c:v>12.1</c:v>
                </c:pt>
                <c:pt idx="4">
                  <c:v>23.1</c:v>
                </c:pt>
                <c:pt idx="5">
                  <c:v>7.7</c:v>
                </c:pt>
                <c:pt idx="6">
                  <c:v>3.3</c:v>
                </c:pt>
                <c:pt idx="7">
                  <c:v>3.3</c:v>
                </c:pt>
                <c:pt idx="8">
                  <c:v>38.5</c:v>
                </c:pt>
                <c:pt idx="9">
                  <c:v>1.1000000000000001</c:v>
                </c:pt>
                <c:pt idx="10">
                  <c:v>7.7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Has more variety of products and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Good value for money</c:v>
                </c:pt>
                <c:pt idx="5">
                  <c:v>Have a loyalty card</c:v>
                </c:pt>
                <c:pt idx="6">
                  <c:v>It is in a Shopping Center</c:v>
                </c:pt>
                <c:pt idx="7">
                  <c:v>Habit</c:v>
                </c:pt>
                <c:pt idx="8">
                  <c:v>Lower prices</c:v>
                </c:pt>
                <c:pt idx="9">
                  <c:v>Has complementar services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14.3</c:v>
                </c:pt>
                <c:pt idx="1">
                  <c:v>5.5</c:v>
                </c:pt>
                <c:pt idx="2">
                  <c:v>2.2000000000000002</c:v>
                </c:pt>
                <c:pt idx="3">
                  <c:v>51.6</c:v>
                </c:pt>
                <c:pt idx="4">
                  <c:v>59.3</c:v>
                </c:pt>
                <c:pt idx="5">
                  <c:v>33</c:v>
                </c:pt>
                <c:pt idx="6">
                  <c:v>6.6</c:v>
                </c:pt>
                <c:pt idx="7">
                  <c:v>22</c:v>
                </c:pt>
                <c:pt idx="8">
                  <c:v>61.5</c:v>
                </c:pt>
                <c:pt idx="9">
                  <c:v>3.3</c:v>
                </c:pt>
                <c:pt idx="10">
                  <c:v>25.3</c:v>
                </c:pt>
                <c:pt idx="12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4614656"/>
        <c:axId val="114616576"/>
      </c:barChart>
      <c:catAx>
        <c:axId val="1146146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14616576"/>
        <c:crosses val="autoZero"/>
        <c:auto val="1"/>
        <c:lblAlgn val="ctr"/>
        <c:lblOffset val="100"/>
        <c:noMultiLvlLbl val="0"/>
      </c:catAx>
      <c:valAx>
        <c:axId val="11461657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1461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19477777777778"/>
          <c:y val="0.83188891710444868"/>
          <c:w val="0.49064055555555564"/>
          <c:h val="0.16263827828653959"/>
        </c:manualLayout>
      </c:layout>
      <c:overlay val="1"/>
      <c:txPr>
        <a:bodyPr/>
        <a:lstStyle/>
        <a:p>
          <a:pPr>
            <a:defRPr sz="8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Higher prices </c:v>
                </c:pt>
                <c:pt idx="1">
                  <c:v>Few promotions</c:v>
                </c:pt>
                <c:pt idx="2">
                  <c:v>Not used to do it</c:v>
                </c:pt>
                <c:pt idx="3">
                  <c:v>It is far away</c:v>
                </c:pt>
                <c:pt idx="4">
                  <c:v>I am used to catalogue</c:v>
                </c:pt>
                <c:pt idx="5">
                  <c:v>More people/confused</c:v>
                </c:pt>
                <c:pt idx="6">
                  <c:v>Does not like the service</c:v>
                </c:pt>
                <c:pt idx="7">
                  <c:v>Does not have the preferred brands</c:v>
                </c:pt>
                <c:pt idx="8">
                  <c:v>Others</c:v>
                </c:pt>
                <c:pt idx="9">
                  <c:v>Does not know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63.6</c:v>
                </c:pt>
                <c:pt idx="1">
                  <c:v>24.1</c:v>
                </c:pt>
                <c:pt idx="2">
                  <c:v>23.5</c:v>
                </c:pt>
                <c:pt idx="3">
                  <c:v>22.2</c:v>
                </c:pt>
                <c:pt idx="4">
                  <c:v>10.5</c:v>
                </c:pt>
                <c:pt idx="5">
                  <c:v>6.2</c:v>
                </c:pt>
                <c:pt idx="6">
                  <c:v>3.1</c:v>
                </c:pt>
                <c:pt idx="7">
                  <c:v>1.9</c:v>
                </c:pt>
                <c:pt idx="8">
                  <c:v>5.6</c:v>
                </c:pt>
                <c:pt idx="9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28906624"/>
        <c:axId val="328908160"/>
      </c:barChart>
      <c:catAx>
        <c:axId val="3289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28908160"/>
        <c:crosses val="autoZero"/>
        <c:auto val="1"/>
        <c:lblAlgn val="ctr"/>
        <c:lblOffset val="100"/>
        <c:noMultiLvlLbl val="0"/>
      </c:catAx>
      <c:valAx>
        <c:axId val="3289081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2890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19491100315419E-2"/>
          <c:y val="2.8778368060114533E-2"/>
          <c:w val="0.891240198900458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Has more variety of products and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Good value for money</c:v>
                </c:pt>
                <c:pt idx="5">
                  <c:v>Have a loyalty card</c:v>
                </c:pt>
                <c:pt idx="6">
                  <c:v>It is in a Shopping Center</c:v>
                </c:pt>
                <c:pt idx="7">
                  <c:v>Habit</c:v>
                </c:pt>
                <c:pt idx="8">
                  <c:v>Lower prices</c:v>
                </c:pt>
                <c:pt idx="9">
                  <c:v>Has complementar services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7.7</c:v>
                </c:pt>
                <c:pt idx="1">
                  <c:v>1.5</c:v>
                </c:pt>
                <c:pt idx="2">
                  <c:v>6.2</c:v>
                </c:pt>
                <c:pt idx="3">
                  <c:v>12.3</c:v>
                </c:pt>
                <c:pt idx="4">
                  <c:v>26.2</c:v>
                </c:pt>
                <c:pt idx="5">
                  <c:v>3.1</c:v>
                </c:pt>
                <c:pt idx="6">
                  <c:v>3.1</c:v>
                </c:pt>
                <c:pt idx="7">
                  <c:v>4.5999999999999996</c:v>
                </c:pt>
                <c:pt idx="8">
                  <c:v>23.1</c:v>
                </c:pt>
                <c:pt idx="9">
                  <c:v>3.1</c:v>
                </c:pt>
                <c:pt idx="10">
                  <c:v>9.1999999999999993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Has the preferred brands</c:v>
                </c:pt>
                <c:pt idx="1">
                  <c:v>Has more variety of products and brands</c:v>
                </c:pt>
                <c:pt idx="2">
                  <c:v>Personalized service</c:v>
                </c:pt>
                <c:pt idx="3">
                  <c:v>Promotions</c:v>
                </c:pt>
                <c:pt idx="4">
                  <c:v>Good value for money</c:v>
                </c:pt>
                <c:pt idx="5">
                  <c:v>Have a loyalty card</c:v>
                </c:pt>
                <c:pt idx="6">
                  <c:v>It is in a Shopping Center</c:v>
                </c:pt>
                <c:pt idx="7">
                  <c:v>Habit</c:v>
                </c:pt>
                <c:pt idx="8">
                  <c:v>Lower prices</c:v>
                </c:pt>
                <c:pt idx="9">
                  <c:v>Has complementar services</c:v>
                </c:pt>
                <c:pt idx="10">
                  <c:v>Proximity home/work</c:v>
                </c:pt>
                <c:pt idx="11">
                  <c:v>I don't need to get out of home</c:v>
                </c:pt>
                <c:pt idx="12">
                  <c:v>Others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20</c:v>
                </c:pt>
                <c:pt idx="1">
                  <c:v>10.8</c:v>
                </c:pt>
                <c:pt idx="2">
                  <c:v>7.7</c:v>
                </c:pt>
                <c:pt idx="3">
                  <c:v>38.5</c:v>
                </c:pt>
                <c:pt idx="4">
                  <c:v>58.5</c:v>
                </c:pt>
                <c:pt idx="5">
                  <c:v>26.2</c:v>
                </c:pt>
                <c:pt idx="6">
                  <c:v>15.4</c:v>
                </c:pt>
                <c:pt idx="7">
                  <c:v>27.7</c:v>
                </c:pt>
                <c:pt idx="8">
                  <c:v>49.2</c:v>
                </c:pt>
                <c:pt idx="9">
                  <c:v>12.3</c:v>
                </c:pt>
                <c:pt idx="10">
                  <c:v>18.5</c:v>
                </c:pt>
                <c:pt idx="1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7159424"/>
        <c:axId val="117160960"/>
      </c:barChart>
      <c:catAx>
        <c:axId val="1171594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117160960"/>
        <c:crosses val="autoZero"/>
        <c:auto val="1"/>
        <c:lblAlgn val="ctr"/>
        <c:lblOffset val="100"/>
        <c:noMultiLvlLbl val="0"/>
      </c:catAx>
      <c:valAx>
        <c:axId val="1171609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1715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Higher prices </c:v>
                </c:pt>
                <c:pt idx="1">
                  <c:v>Not used to do it</c:v>
                </c:pt>
                <c:pt idx="2">
                  <c:v>Few promotions</c:v>
                </c:pt>
                <c:pt idx="3">
                  <c:v>It is far away</c:v>
                </c:pt>
                <c:pt idx="4">
                  <c:v>More people/confused</c:v>
                </c:pt>
                <c:pt idx="5">
                  <c:v>I am used to catalogue</c:v>
                </c:pt>
                <c:pt idx="6">
                  <c:v>Does not have the preferred brands</c:v>
                </c:pt>
                <c:pt idx="7">
                  <c:v>Few diversity of products</c:v>
                </c:pt>
                <c:pt idx="8">
                  <c:v>Does not like the service</c:v>
                </c:pt>
                <c:pt idx="9">
                  <c:v>Does not find products for the propose is loking for</c:v>
                </c:pt>
                <c:pt idx="10">
                  <c:v>Others</c:v>
                </c:pt>
                <c:pt idx="11">
                  <c:v>Does not know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46.5</c:v>
                </c:pt>
                <c:pt idx="1">
                  <c:v>19.5</c:v>
                </c:pt>
                <c:pt idx="2">
                  <c:v>15.3</c:v>
                </c:pt>
                <c:pt idx="3">
                  <c:v>11.2</c:v>
                </c:pt>
                <c:pt idx="4">
                  <c:v>10.199999999999999</c:v>
                </c:pt>
                <c:pt idx="5">
                  <c:v>9.3000000000000007</c:v>
                </c:pt>
                <c:pt idx="6">
                  <c:v>7.9</c:v>
                </c:pt>
                <c:pt idx="7">
                  <c:v>3.3</c:v>
                </c:pt>
                <c:pt idx="8">
                  <c:v>1.4</c:v>
                </c:pt>
                <c:pt idx="9">
                  <c:v>1.4</c:v>
                </c:pt>
                <c:pt idx="10">
                  <c:v>2.8</c:v>
                </c:pt>
                <c:pt idx="11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7466240"/>
        <c:axId val="377574528"/>
      </c:barChart>
      <c:catAx>
        <c:axId val="377466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77574528"/>
        <c:crosses val="autoZero"/>
        <c:auto val="1"/>
        <c:lblAlgn val="ctr"/>
        <c:lblOffset val="100"/>
        <c:noMultiLvlLbl val="0"/>
      </c:catAx>
      <c:valAx>
        <c:axId val="37757452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7746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37921862359581332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Perfumes &amp; Companhia</c:v>
                </c:pt>
                <c:pt idx="1">
                  <c:v>Sephora</c:v>
                </c:pt>
                <c:pt idx="2">
                  <c:v>Boticário</c:v>
                </c:pt>
                <c:pt idx="3">
                  <c:v>Douglas</c:v>
                </c:pt>
                <c:pt idx="4">
                  <c:v>Equivalenza</c:v>
                </c:pt>
                <c:pt idx="5">
                  <c:v>Primor</c:v>
                </c:pt>
                <c:pt idx="6">
                  <c:v>Aromas</c:v>
                </c:pt>
                <c:pt idx="7">
                  <c:v>5ª Essência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41.6</c:v>
                </c:pt>
                <c:pt idx="1">
                  <c:v>26.8</c:v>
                </c:pt>
                <c:pt idx="2">
                  <c:v>26.2</c:v>
                </c:pt>
                <c:pt idx="3">
                  <c:v>21.5</c:v>
                </c:pt>
                <c:pt idx="4">
                  <c:v>9.4</c:v>
                </c:pt>
                <c:pt idx="5">
                  <c:v>8.1</c:v>
                </c:pt>
                <c:pt idx="6">
                  <c:v>6.7</c:v>
                </c:pt>
                <c:pt idx="7">
                  <c:v>6</c:v>
                </c:pt>
                <c:pt idx="8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8527488"/>
        <c:axId val="399389440"/>
      </c:barChart>
      <c:catAx>
        <c:axId val="3985274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99389440"/>
        <c:crosses val="autoZero"/>
        <c:auto val="1"/>
        <c:lblAlgn val="ctr"/>
        <c:lblOffset val="100"/>
        <c:noMultiLvlLbl val="0"/>
      </c:catAx>
      <c:valAx>
        <c:axId val="39938944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9852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1798880584149"/>
          <c:y val="2.3433688527361697E-2"/>
          <c:w val="0.49439858156349969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Notino</c:v>
                </c:pt>
                <c:pt idx="1">
                  <c:v>El Corte Inglés</c:v>
                </c:pt>
                <c:pt idx="2">
                  <c:v>Others</c:v>
                </c:pt>
                <c:pt idx="3">
                  <c:v>DK/DA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19</c:v>
                </c:pt>
                <c:pt idx="1">
                  <c:v>9.5</c:v>
                </c:pt>
                <c:pt idx="2">
                  <c:v>38.1</c:v>
                </c:pt>
                <c:pt idx="3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5499264"/>
        <c:axId val="429876352"/>
      </c:barChart>
      <c:catAx>
        <c:axId val="4254992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29876352"/>
        <c:crosses val="autoZero"/>
        <c:auto val="1"/>
        <c:lblAlgn val="ctr"/>
        <c:lblOffset val="100"/>
        <c:noMultiLvlLbl val="0"/>
      </c:catAx>
      <c:valAx>
        <c:axId val="4298763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2549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Boticário</c:v>
                </c:pt>
                <c:pt idx="1">
                  <c:v>Avon</c:v>
                </c:pt>
                <c:pt idx="2">
                  <c:v>Maybeline</c:v>
                </c:pt>
                <c:pt idx="3">
                  <c:v>Kiko</c:v>
                </c:pt>
                <c:pt idx="4">
                  <c:v>L'Oreal</c:v>
                </c:pt>
                <c:pt idx="5">
                  <c:v>Sephora</c:v>
                </c:pt>
                <c:pt idx="6">
                  <c:v>Lancôme</c:v>
                </c:pt>
                <c:pt idx="7">
                  <c:v>Avéne</c:v>
                </c:pt>
                <c:pt idx="8">
                  <c:v>Douglas</c:v>
                </c:pt>
                <c:pt idx="9">
                  <c:v>MAC</c:v>
                </c:pt>
                <c:pt idx="10">
                  <c:v>Perfumes e Companhia</c:v>
                </c:pt>
                <c:pt idx="11">
                  <c:v>Estée Lauder</c:v>
                </c:pt>
                <c:pt idx="12">
                  <c:v>Nivea</c:v>
                </c:pt>
                <c:pt idx="13">
                  <c:v>Bioderma</c:v>
                </c:pt>
                <c:pt idx="14">
                  <c:v>NYX Professional Makeup</c:v>
                </c:pt>
                <c:pt idx="15">
                  <c:v>Armani / Giorgio Armani</c:v>
                </c:pt>
                <c:pt idx="16">
                  <c:v>Clinique</c:v>
                </c:pt>
                <c:pt idx="17">
                  <c:v>Dior</c:v>
                </c:pt>
              </c:strCache>
            </c:strRef>
          </c:cat>
          <c:val>
            <c:numRef>
              <c:f>Sheet1!$B$2:$B$19</c:f>
              <c:numCache>
                <c:formatCode>0</c:formatCode>
                <c:ptCount val="18"/>
                <c:pt idx="0">
                  <c:v>19.5</c:v>
                </c:pt>
                <c:pt idx="1">
                  <c:v>15.4</c:v>
                </c:pt>
                <c:pt idx="2">
                  <c:v>15.4</c:v>
                </c:pt>
                <c:pt idx="3">
                  <c:v>13.4</c:v>
                </c:pt>
                <c:pt idx="4">
                  <c:v>11.4</c:v>
                </c:pt>
                <c:pt idx="5">
                  <c:v>10.1</c:v>
                </c:pt>
                <c:pt idx="6">
                  <c:v>9.4</c:v>
                </c:pt>
                <c:pt idx="7">
                  <c:v>8.6999999999999993</c:v>
                </c:pt>
                <c:pt idx="8">
                  <c:v>8.6999999999999993</c:v>
                </c:pt>
                <c:pt idx="9">
                  <c:v>7.4</c:v>
                </c:pt>
                <c:pt idx="10">
                  <c:v>7.4</c:v>
                </c:pt>
                <c:pt idx="11">
                  <c:v>6</c:v>
                </c:pt>
                <c:pt idx="12">
                  <c:v>6</c:v>
                </c:pt>
                <c:pt idx="13">
                  <c:v>5.4</c:v>
                </c:pt>
                <c:pt idx="14">
                  <c:v>5.4</c:v>
                </c:pt>
                <c:pt idx="15">
                  <c:v>4.7</c:v>
                </c:pt>
                <c:pt idx="16">
                  <c:v>4.7</c:v>
                </c:pt>
                <c:pt idx="17">
                  <c:v>4.7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Boticário</c:v>
                </c:pt>
                <c:pt idx="1">
                  <c:v>Avon</c:v>
                </c:pt>
                <c:pt idx="2">
                  <c:v>Maybeline</c:v>
                </c:pt>
                <c:pt idx="3">
                  <c:v>Kiko</c:v>
                </c:pt>
                <c:pt idx="4">
                  <c:v>L'Oreal</c:v>
                </c:pt>
                <c:pt idx="5">
                  <c:v>Sephora</c:v>
                </c:pt>
                <c:pt idx="6">
                  <c:v>Lancôme</c:v>
                </c:pt>
                <c:pt idx="7">
                  <c:v>Avéne</c:v>
                </c:pt>
                <c:pt idx="8">
                  <c:v>Douglas</c:v>
                </c:pt>
                <c:pt idx="9">
                  <c:v>MAC</c:v>
                </c:pt>
                <c:pt idx="10">
                  <c:v>Perfumes e Companhia</c:v>
                </c:pt>
                <c:pt idx="11">
                  <c:v>Estée Lauder</c:v>
                </c:pt>
                <c:pt idx="12">
                  <c:v>Nivea</c:v>
                </c:pt>
                <c:pt idx="13">
                  <c:v>Bioderma</c:v>
                </c:pt>
                <c:pt idx="14">
                  <c:v>NYX Professional Makeup</c:v>
                </c:pt>
                <c:pt idx="15">
                  <c:v>Armani / Giorgio Armani</c:v>
                </c:pt>
                <c:pt idx="16">
                  <c:v>Clinique</c:v>
                </c:pt>
                <c:pt idx="17">
                  <c:v>Dior</c:v>
                </c:pt>
              </c:strCache>
            </c:strRef>
          </c:cat>
          <c:val>
            <c:numRef>
              <c:f>Sheet1!$C$2:$C$19</c:f>
              <c:numCache>
                <c:formatCode>0</c:formatCode>
                <c:ptCount val="18"/>
                <c:pt idx="0">
                  <c:v>10.7</c:v>
                </c:pt>
                <c:pt idx="1">
                  <c:v>6</c:v>
                </c:pt>
                <c:pt idx="2">
                  <c:v>11.4</c:v>
                </c:pt>
                <c:pt idx="3">
                  <c:v>8.1</c:v>
                </c:pt>
                <c:pt idx="4">
                  <c:v>5.4</c:v>
                </c:pt>
                <c:pt idx="5">
                  <c:v>1.3</c:v>
                </c:pt>
                <c:pt idx="6">
                  <c:v>5.4</c:v>
                </c:pt>
                <c:pt idx="7">
                  <c:v>2</c:v>
                </c:pt>
                <c:pt idx="8">
                  <c:v>5.4</c:v>
                </c:pt>
                <c:pt idx="9">
                  <c:v>1.3</c:v>
                </c:pt>
                <c:pt idx="10">
                  <c:v>3.4</c:v>
                </c:pt>
                <c:pt idx="11">
                  <c:v>2.7</c:v>
                </c:pt>
                <c:pt idx="12">
                  <c:v>2.7</c:v>
                </c:pt>
                <c:pt idx="13">
                  <c:v>2</c:v>
                </c:pt>
                <c:pt idx="14">
                  <c:v>1.3</c:v>
                </c:pt>
                <c:pt idx="15">
                  <c:v>3.4</c:v>
                </c:pt>
                <c:pt idx="16">
                  <c:v>1.3</c:v>
                </c:pt>
                <c:pt idx="17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8491392"/>
        <c:axId val="438649600"/>
      </c:barChart>
      <c:catAx>
        <c:axId val="4384913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438649600"/>
        <c:crosses val="autoZero"/>
        <c:auto val="1"/>
        <c:lblAlgn val="ctr"/>
        <c:lblOffset val="100"/>
        <c:noMultiLvlLbl val="0"/>
      </c:catAx>
      <c:valAx>
        <c:axId val="43864960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3849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51372069770028"/>
          <c:y val="2.7908010221086545E-2"/>
          <c:w val="0.46902293114385141"/>
          <c:h val="0.93012793264516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Avon</c:v>
                </c:pt>
                <c:pt idx="1">
                  <c:v>Babaria</c:v>
                </c:pt>
                <c:pt idx="2">
                  <c:v>Garnier</c:v>
                </c:pt>
                <c:pt idx="3">
                  <c:v>L'Oreal</c:v>
                </c:pt>
                <c:pt idx="4">
                  <c:v>Avéne</c:v>
                </c:pt>
                <c:pt idx="5">
                  <c:v>Bioderma</c:v>
                </c:pt>
                <c:pt idx="6">
                  <c:v>Dior</c:v>
                </c:pt>
                <c:pt idx="7">
                  <c:v>NYX Professional Makeup</c:v>
                </c:pt>
                <c:pt idx="8">
                  <c:v>Nivea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14.3</c:v>
                </c:pt>
                <c:pt idx="4">
                  <c:v>9.5</c:v>
                </c:pt>
                <c:pt idx="5">
                  <c:v>9.5</c:v>
                </c:pt>
                <c:pt idx="6">
                  <c:v>9.5</c:v>
                </c:pt>
                <c:pt idx="7">
                  <c:v>9.5</c:v>
                </c:pt>
                <c:pt idx="8">
                  <c:v>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Often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Avon</c:v>
                </c:pt>
                <c:pt idx="1">
                  <c:v>Babaria</c:v>
                </c:pt>
                <c:pt idx="2">
                  <c:v>Garnier</c:v>
                </c:pt>
                <c:pt idx="3">
                  <c:v>L'Oreal</c:v>
                </c:pt>
                <c:pt idx="4">
                  <c:v>Avéne</c:v>
                </c:pt>
                <c:pt idx="5">
                  <c:v>Bioderma</c:v>
                </c:pt>
                <c:pt idx="6">
                  <c:v>Dior</c:v>
                </c:pt>
                <c:pt idx="7">
                  <c:v>NYX Professional Makeup</c:v>
                </c:pt>
                <c:pt idx="8">
                  <c:v>Nivea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4.8</c:v>
                </c:pt>
                <c:pt idx="1">
                  <c:v>9.5</c:v>
                </c:pt>
                <c:pt idx="2">
                  <c:v>0</c:v>
                </c:pt>
                <c:pt idx="3">
                  <c:v>4.8</c:v>
                </c:pt>
                <c:pt idx="4">
                  <c:v>4.8</c:v>
                </c:pt>
                <c:pt idx="5">
                  <c:v>4.8</c:v>
                </c:pt>
                <c:pt idx="6">
                  <c:v>0</c:v>
                </c:pt>
                <c:pt idx="7">
                  <c:v>9.5</c:v>
                </c:pt>
                <c:pt idx="8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7789440"/>
        <c:axId val="398458880"/>
      </c:barChart>
      <c:catAx>
        <c:axId val="397789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98458880"/>
        <c:crosses val="autoZero"/>
        <c:auto val="1"/>
        <c:lblAlgn val="ctr"/>
        <c:lblOffset val="100"/>
        <c:noMultiLvlLbl val="0"/>
      </c:catAx>
      <c:valAx>
        <c:axId val="39845888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9778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1069271873018"/>
          <c:y val="0.8091124795657626"/>
          <c:w val="0.16955530926671231"/>
          <c:h val="0.15779992699223896"/>
        </c:manualLayout>
      </c:layout>
      <c:overlay val="1"/>
      <c:txPr>
        <a:bodyPr/>
        <a:lstStyle/>
        <a:p>
          <a:pPr>
            <a:defRPr sz="8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7836131939255"/>
          <c:y val="1.9681028349095964E-2"/>
          <c:w val="0.58081400722087295"/>
          <c:h val="0.94889072608953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Health areas - online</c:v>
                </c:pt>
                <c:pt idx="10">
                  <c:v>Hyper/Super - physical store</c:v>
                </c:pt>
                <c:pt idx="11">
                  <c:v>Hyper/Super - online</c:v>
                </c:pt>
                <c:pt idx="12">
                  <c:v>Does not buy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3"/>
                <c:pt idx="0">
                  <c:v>10.9</c:v>
                </c:pt>
                <c:pt idx="1">
                  <c:v>4.2</c:v>
                </c:pt>
                <c:pt idx="2">
                  <c:v>1</c:v>
                </c:pt>
                <c:pt idx="3">
                  <c:v>1.4</c:v>
                </c:pt>
                <c:pt idx="4">
                  <c:v>6.5</c:v>
                </c:pt>
                <c:pt idx="5">
                  <c:v>2.2999999999999998</c:v>
                </c:pt>
                <c:pt idx="6">
                  <c:v>4.7</c:v>
                </c:pt>
                <c:pt idx="7">
                  <c:v>2.6</c:v>
                </c:pt>
                <c:pt idx="8">
                  <c:v>4.3</c:v>
                </c:pt>
                <c:pt idx="9">
                  <c:v>0.7</c:v>
                </c:pt>
                <c:pt idx="10">
                  <c:v>6.7</c:v>
                </c:pt>
                <c:pt idx="11">
                  <c:v>1</c:v>
                </c:pt>
                <c:pt idx="12">
                  <c:v>65.7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 usage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8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Health areas - online</c:v>
                </c:pt>
                <c:pt idx="10">
                  <c:v>Hyper/Super - physical store</c:v>
                </c:pt>
                <c:pt idx="11">
                  <c:v>Hyper/Super - online</c:v>
                </c:pt>
                <c:pt idx="12">
                  <c:v>Does not buy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3"/>
                <c:pt idx="0">
                  <c:v>10</c:v>
                </c:pt>
                <c:pt idx="1">
                  <c:v>3.8</c:v>
                </c:pt>
                <c:pt idx="2">
                  <c:v>0.6</c:v>
                </c:pt>
                <c:pt idx="3">
                  <c:v>1.2</c:v>
                </c:pt>
                <c:pt idx="4">
                  <c:v>5.0999999999999996</c:v>
                </c:pt>
                <c:pt idx="5">
                  <c:v>1.9</c:v>
                </c:pt>
                <c:pt idx="6">
                  <c:v>4.5999999999999996</c:v>
                </c:pt>
                <c:pt idx="7">
                  <c:v>2.1</c:v>
                </c:pt>
                <c:pt idx="8">
                  <c:v>3.8</c:v>
                </c:pt>
                <c:pt idx="9">
                  <c:v>0.4</c:v>
                </c:pt>
                <c:pt idx="10">
                  <c:v>6.1</c:v>
                </c:pt>
                <c:pt idx="11">
                  <c:v>0.9</c:v>
                </c:pt>
                <c:pt idx="12">
                  <c:v>68.099999999999994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latin typeface="Montserrat" panose="00000500000000000000" pitchFamily="2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3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Make-up stores - physical store</c:v>
                </c:pt>
                <c:pt idx="5">
                  <c:v>Make-up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Health areas - online</c:v>
                </c:pt>
                <c:pt idx="10">
                  <c:v>Hyper/Super - physical store</c:v>
                </c:pt>
                <c:pt idx="11">
                  <c:v>Hyper/Super - online</c:v>
                </c:pt>
                <c:pt idx="12">
                  <c:v>Does not buy</c:v>
                </c:pt>
              </c:strCache>
            </c:strRef>
          </c:cat>
          <c:val>
            <c:numRef>
              <c:f>Sheet1!$D$2:$D$17</c:f>
              <c:numCache>
                <c:formatCode>0</c:formatCode>
                <c:ptCount val="13"/>
                <c:pt idx="0">
                  <c:v>8</c:v>
                </c:pt>
                <c:pt idx="1">
                  <c:v>3.2</c:v>
                </c:pt>
                <c:pt idx="2">
                  <c:v>0.7</c:v>
                </c:pt>
                <c:pt idx="3">
                  <c:v>0.5</c:v>
                </c:pt>
                <c:pt idx="4">
                  <c:v>3.8</c:v>
                </c:pt>
                <c:pt idx="5">
                  <c:v>1.1000000000000001</c:v>
                </c:pt>
                <c:pt idx="6">
                  <c:v>2.2999999999999998</c:v>
                </c:pt>
                <c:pt idx="7">
                  <c:v>1.7</c:v>
                </c:pt>
                <c:pt idx="8">
                  <c:v>2.2000000000000002</c:v>
                </c:pt>
                <c:pt idx="9">
                  <c:v>0.4</c:v>
                </c:pt>
                <c:pt idx="10">
                  <c:v>2.9</c:v>
                </c:pt>
                <c:pt idx="11">
                  <c:v>0.3</c:v>
                </c:pt>
                <c:pt idx="12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7910144"/>
        <c:axId val="99687040"/>
      </c:barChart>
      <c:catAx>
        <c:axId val="97910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99687040"/>
        <c:crosses val="autoZero"/>
        <c:auto val="1"/>
        <c:lblAlgn val="ctr"/>
        <c:lblOffset val="100"/>
        <c:noMultiLvlLbl val="0"/>
      </c:catAx>
      <c:valAx>
        <c:axId val="9968704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9791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83876363382934"/>
          <c:y val="0.72510353459544685"/>
          <c:w val="0.16154013978131329"/>
          <c:h val="0.18980603809978561"/>
        </c:manualLayout>
      </c:layout>
      <c:overlay val="1"/>
      <c:txPr>
        <a:bodyPr/>
        <a:lstStyle/>
        <a:p>
          <a:pPr>
            <a:defRPr sz="900">
              <a:latin typeface="Montserrat" panose="00000500000000000000" pitchFamily="2" charset="0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50863520550441"/>
          <c:y val="4.6438311174580124E-2"/>
          <c:w val="0.79728724496751824"/>
          <c:h val="0.729592159513140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often (0,5)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Sheet1!$B$2:$P$2</c:f>
              <c:numCache>
                <c:formatCode>0</c:formatCode>
                <c:ptCount val="10"/>
                <c:pt idx="0">
                  <c:v>7.3</c:v>
                </c:pt>
                <c:pt idx="1">
                  <c:v>7.1</c:v>
                </c:pt>
                <c:pt idx="3">
                  <c:v>14.3</c:v>
                </c:pt>
                <c:pt idx="4">
                  <c:v>6.2</c:v>
                </c:pt>
                <c:pt idx="5">
                  <c:v>13</c:v>
                </c:pt>
                <c:pt idx="6">
                  <c:v>12.8</c:v>
                </c:pt>
                <c:pt idx="7">
                  <c:v>7.7</c:v>
                </c:pt>
                <c:pt idx="8">
                  <c:v>11.6</c:v>
                </c:pt>
                <c:pt idx="9">
                  <c:v>17.899999999999999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year (1)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Sheet1!$B$3:$P$3</c:f>
              <c:numCache>
                <c:formatCode>0</c:formatCode>
                <c:ptCount val="10"/>
                <c:pt idx="0">
                  <c:v>27.5</c:v>
                </c:pt>
                <c:pt idx="1">
                  <c:v>16.7</c:v>
                </c:pt>
                <c:pt idx="2">
                  <c:v>30</c:v>
                </c:pt>
                <c:pt idx="3">
                  <c:v>14.3</c:v>
                </c:pt>
                <c:pt idx="4">
                  <c:v>27.7</c:v>
                </c:pt>
                <c:pt idx="5">
                  <c:v>39.1</c:v>
                </c:pt>
                <c:pt idx="6">
                  <c:v>23.4</c:v>
                </c:pt>
                <c:pt idx="7">
                  <c:v>26.9</c:v>
                </c:pt>
                <c:pt idx="8">
                  <c:v>20.9</c:v>
                </c:pt>
                <c:pt idx="9">
                  <c:v>25.4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Every 6 months (2)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Sheet1!$B$4:$P$4</c:f>
              <c:numCache>
                <c:formatCode>0</c:formatCode>
                <c:ptCount val="10"/>
                <c:pt idx="0">
                  <c:v>28.4</c:v>
                </c:pt>
                <c:pt idx="1">
                  <c:v>14.3</c:v>
                </c:pt>
                <c:pt idx="2">
                  <c:v>20</c:v>
                </c:pt>
                <c:pt idx="3">
                  <c:v>42.9</c:v>
                </c:pt>
                <c:pt idx="4">
                  <c:v>23.1</c:v>
                </c:pt>
                <c:pt idx="5">
                  <c:v>21.7</c:v>
                </c:pt>
                <c:pt idx="6">
                  <c:v>36.200000000000003</c:v>
                </c:pt>
                <c:pt idx="7">
                  <c:v>23.1</c:v>
                </c:pt>
                <c:pt idx="8">
                  <c:v>30.2</c:v>
                </c:pt>
                <c:pt idx="9">
                  <c:v>34.299999999999997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Every 3 months (4)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Sheet1!$B$5:$P$5</c:f>
              <c:numCache>
                <c:formatCode>0</c:formatCode>
                <c:ptCount val="10"/>
                <c:pt idx="0">
                  <c:v>21.1</c:v>
                </c:pt>
                <c:pt idx="1">
                  <c:v>28.6</c:v>
                </c:pt>
                <c:pt idx="2">
                  <c:v>20</c:v>
                </c:pt>
                <c:pt idx="3">
                  <c:v>21.4</c:v>
                </c:pt>
                <c:pt idx="4">
                  <c:v>23.1</c:v>
                </c:pt>
                <c:pt idx="5">
                  <c:v>8.6999999999999993</c:v>
                </c:pt>
                <c:pt idx="6">
                  <c:v>17</c:v>
                </c:pt>
                <c:pt idx="7">
                  <c:v>23.1</c:v>
                </c:pt>
                <c:pt idx="8">
                  <c:v>18.600000000000001</c:v>
                </c:pt>
                <c:pt idx="9">
                  <c:v>13.4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Once a month (12)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Sheet1!$B$6:$P$6</c:f>
              <c:numCache>
                <c:formatCode>0</c:formatCode>
                <c:ptCount val="10"/>
                <c:pt idx="0">
                  <c:v>7.3</c:v>
                </c:pt>
                <c:pt idx="1">
                  <c:v>16.7</c:v>
                </c:pt>
                <c:pt idx="2">
                  <c:v>20</c:v>
                </c:pt>
                <c:pt idx="3">
                  <c:v>7.1</c:v>
                </c:pt>
                <c:pt idx="4">
                  <c:v>15.4</c:v>
                </c:pt>
                <c:pt idx="5">
                  <c:v>13</c:v>
                </c:pt>
                <c:pt idx="6">
                  <c:v>8.5</c:v>
                </c:pt>
                <c:pt idx="7">
                  <c:v>15.4</c:v>
                </c:pt>
                <c:pt idx="8">
                  <c:v>11.6</c:v>
                </c:pt>
                <c:pt idx="9">
                  <c:v>7.5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More than once a month (18)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delete val="1"/>
            </c:dLbl>
            <c:txPr>
              <a:bodyPr/>
              <a:lstStyle/>
              <a:p>
                <a:pPr>
                  <a:defRPr sz="900">
                    <a:latin typeface="Montserrat" panose="00000500000000000000" pitchFamily="2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Sheet1!$B$7:$P$7</c:f>
              <c:numCache>
                <c:formatCode>0</c:formatCode>
                <c:ptCount val="10"/>
                <c:pt idx="0">
                  <c:v>8.3000000000000007</c:v>
                </c:pt>
                <c:pt idx="1">
                  <c:v>16.7</c:v>
                </c:pt>
                <c:pt idx="2">
                  <c:v>10</c:v>
                </c:pt>
                <c:pt idx="4">
                  <c:v>4.5999999999999996</c:v>
                </c:pt>
                <c:pt idx="5">
                  <c:v>4.3</c:v>
                </c:pt>
                <c:pt idx="6">
                  <c:v>2.1</c:v>
                </c:pt>
                <c:pt idx="7">
                  <c:v>3.8</c:v>
                </c:pt>
                <c:pt idx="8">
                  <c:v>7</c:v>
                </c:pt>
                <c:pt idx="9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38944384"/>
        <c:axId val="339380096"/>
      </c:barChart>
      <c:catAx>
        <c:axId val="338944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39380096"/>
        <c:crosses val="autoZero"/>
        <c:auto val="1"/>
        <c:lblAlgn val="ctr"/>
        <c:lblOffset val="100"/>
        <c:noMultiLvlLbl val="0"/>
      </c:catAx>
      <c:valAx>
        <c:axId val="33938009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389443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5.8199341487309493E-2"/>
          <c:w val="0.14466835375127704"/>
          <c:h val="0.81875667013429476"/>
        </c:manualLayout>
      </c:layout>
      <c:overlay val="0"/>
      <c:txPr>
        <a:bodyPr/>
        <a:lstStyle/>
        <a:p>
          <a:pPr>
            <a:defRPr sz="9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8051607635285"/>
          <c:y val="3.5059724546734949E-2"/>
          <c:w val="0.85289507127934283"/>
          <c:h val="0.63145134411588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Value Spent (in €)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Montserrat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0"/>
                <c:pt idx="0">
                  <c:v>Perfumery groups -physical store</c:v>
                </c:pt>
                <c:pt idx="1">
                  <c:v>Perfumery groups -online</c:v>
                </c:pt>
                <c:pt idx="2">
                  <c:v>Perfumery others - physical store</c:v>
                </c:pt>
                <c:pt idx="3">
                  <c:v>Perfumery others -online</c:v>
                </c:pt>
                <c:pt idx="4">
                  <c:v>Makeup Stores - physical store</c:v>
                </c:pt>
                <c:pt idx="5">
                  <c:v>Makeup Stores - online</c:v>
                </c:pt>
                <c:pt idx="6">
                  <c:v>Catalogue</c:v>
                </c:pt>
                <c:pt idx="7">
                  <c:v>Pharmacy - physical store</c:v>
                </c:pt>
                <c:pt idx="8">
                  <c:v>Health areas - physical store</c:v>
                </c:pt>
                <c:pt idx="9">
                  <c:v>Hyper/Super - physical store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0"/>
                <c:pt idx="0">
                  <c:v>37.26</c:v>
                </c:pt>
                <c:pt idx="1">
                  <c:v>43.17</c:v>
                </c:pt>
                <c:pt idx="2">
                  <c:v>18.11</c:v>
                </c:pt>
                <c:pt idx="3">
                  <c:v>28.43</c:v>
                </c:pt>
                <c:pt idx="4">
                  <c:v>23.16</c:v>
                </c:pt>
                <c:pt idx="5">
                  <c:v>18.05</c:v>
                </c:pt>
                <c:pt idx="6">
                  <c:v>19.760000000000002</c:v>
                </c:pt>
                <c:pt idx="7">
                  <c:v>19.79</c:v>
                </c:pt>
                <c:pt idx="8">
                  <c:v>14.85</c:v>
                </c:pt>
                <c:pt idx="9">
                  <c:v>13.84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9218816"/>
        <c:axId val="339220352"/>
      </c:barChart>
      <c:catAx>
        <c:axId val="339218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>
                <a:latin typeface="Montserrat"/>
                <a:ea typeface="Montserrat"/>
                <a:cs typeface="Montserrat"/>
              </a:defRPr>
            </a:pPr>
            <a:endParaRPr lang="pt-PT"/>
          </a:p>
        </c:txPr>
        <c:crossAx val="339220352"/>
        <c:crosses val="autoZero"/>
        <c:auto val="1"/>
        <c:lblAlgn val="ctr"/>
        <c:lblOffset val="100"/>
        <c:noMultiLvlLbl val="0"/>
      </c:catAx>
      <c:valAx>
        <c:axId val="33922035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92188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2231898068673373"/>
          <c:w val="9.7315596664901971E-2"/>
          <c:h val="0.16419546573678195"/>
        </c:manualLayout>
      </c:layout>
      <c:overlay val="0"/>
      <c:txPr>
        <a:bodyPr/>
        <a:lstStyle/>
        <a:p>
          <a:pPr>
            <a:defRPr sz="900" b="1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79092435722614"/>
          <c:y val="4.6438311174580124E-2"/>
          <c:w val="0.29941163409213672"/>
          <c:h val="0.7846951027360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Spent 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Spent the same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63.2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Spent Less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Montserrat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50825856"/>
        <c:axId val="350856320"/>
      </c:barChart>
      <c:catAx>
        <c:axId val="3508258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50856320"/>
        <c:crosses val="autoZero"/>
        <c:auto val="1"/>
        <c:lblAlgn val="ctr"/>
        <c:lblOffset val="100"/>
        <c:noMultiLvlLbl val="0"/>
      </c:catAx>
      <c:valAx>
        <c:axId val="35085632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508258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375853249430679E-3"/>
          <c:y val="0.11502773002088895"/>
          <c:w val="0.18399319753232865"/>
          <c:h val="0.69395457621800016"/>
        </c:manualLayout>
      </c:layout>
      <c:overlay val="0"/>
      <c:txPr>
        <a:bodyPr/>
        <a:lstStyle/>
        <a:p>
          <a:pPr>
            <a:defRPr sz="1000">
              <a:latin typeface="Montserrat"/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ktiv Grotesk"/>
        </a:defRPr>
      </a:pPr>
      <a:endParaRPr lang="pt-P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36C7-70A3-4232-A5EF-199DD777670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DF587-91A5-4BF7-8A82-32F4A29D8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3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15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GDP</a:t>
            </a:r>
            <a:r>
              <a:rPr lang="pt-PT" baseline="0" dirty="0" smtClean="0"/>
              <a:t> a</a:t>
            </a:r>
            <a:r>
              <a:rPr lang="pt-PT" dirty="0" smtClean="0"/>
              <a:t>lmost</a:t>
            </a:r>
            <a:r>
              <a:rPr lang="pt-PT" baseline="0" dirty="0" smtClean="0"/>
              <a:t> aligned with Europe</a:t>
            </a:r>
          </a:p>
          <a:p>
            <a:r>
              <a:rPr lang="pt-PT" baseline="0" dirty="0" smtClean="0"/>
              <a:t>Unemployment below Europe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4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405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GDP</a:t>
            </a:r>
            <a:r>
              <a:rPr lang="pt-PT" baseline="0" dirty="0" smtClean="0"/>
              <a:t> a</a:t>
            </a:r>
            <a:r>
              <a:rPr lang="pt-PT" dirty="0" smtClean="0"/>
              <a:t>lmost</a:t>
            </a:r>
            <a:r>
              <a:rPr lang="pt-PT" baseline="0" dirty="0" smtClean="0"/>
              <a:t> aligned with Europe</a:t>
            </a:r>
          </a:p>
          <a:p>
            <a:r>
              <a:rPr lang="pt-PT" baseline="0" dirty="0" smtClean="0"/>
              <a:t>Unemployment below Europe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5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405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Shape 6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F587-91A5-4BF7-8A82-32F4A29D859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/photo right" preserve="1">
  <p:cSld name="Cover - black/photo right">
    <p:bg>
      <p:bgPr>
        <a:solidFill>
          <a:srgbClr val="00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5" r="13907"/>
          <a:stretch/>
        </p:blipFill>
        <p:spPr bwMode="auto">
          <a:xfrm>
            <a:off x="4581288" y="0"/>
            <a:ext cx="4562712" cy="50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Google Shape;67;p9"/>
          <p:cNvSpPr/>
          <p:nvPr/>
        </p:nvSpPr>
        <p:spPr>
          <a:xfrm>
            <a:off x="4557425" y="2572477"/>
            <a:ext cx="2566200" cy="25707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 rot="10800000">
            <a:off x="1988688" y="-421"/>
            <a:ext cx="2592600" cy="2597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-7" y="2572259"/>
            <a:ext cx="2566200" cy="2570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354650" y="4966352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43" y="453916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354650" y="4010125"/>
            <a:ext cx="38937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3" name="Google Shape;73;p9"/>
          <p:cNvSpPr txBox="1">
            <a:spLocks noGrp="1"/>
          </p:cNvSpPr>
          <p:nvPr>
            <p:ph type="ctrTitle"/>
          </p:nvPr>
        </p:nvSpPr>
        <p:spPr>
          <a:xfrm>
            <a:off x="354650" y="1289327"/>
            <a:ext cx="3893700" cy="1138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>
            <a:off x="354650" y="2351927"/>
            <a:ext cx="3893700" cy="396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835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black" preserve="1">
  <p:cSld name="1_End slide - black">
    <p:bg>
      <p:bgPr>
        <a:solidFill>
          <a:srgbClr val="000000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354650" y="4966352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9" name="Google Shape;319;p36"/>
          <p:cNvSpPr txBox="1">
            <a:spLocks noGrp="1"/>
          </p:cNvSpPr>
          <p:nvPr>
            <p:ph type="sldNum" idx="12"/>
          </p:nvPr>
        </p:nvSpPr>
        <p:spPr>
          <a:xfrm>
            <a:off x="8396258" y="474989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36"/>
          <p:cNvSpPr txBox="1">
            <a:spLocks noGrp="1"/>
          </p:cNvSpPr>
          <p:nvPr>
            <p:ph type="subTitle" idx="1"/>
          </p:nvPr>
        </p:nvSpPr>
        <p:spPr>
          <a:xfrm>
            <a:off x="354650" y="3305477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21" name="Google Shape;321;p36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322" name="Google Shape;32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67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White/photo left" preserve="1">
  <p:cSld name="Divider - White/photo lef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tyImages-149379298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-138"/>
          <a:stretch/>
        </p:blipFill>
        <p:spPr bwMode="auto">
          <a:xfrm>
            <a:off x="0" y="44450"/>
            <a:ext cx="6716847" cy="50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907705" y="0"/>
            <a:ext cx="7219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/>
          <p:nvPr/>
        </p:nvSpPr>
        <p:spPr>
          <a:xfrm rot="10800000">
            <a:off x="1899100" y="-423"/>
            <a:ext cx="2664600" cy="2597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-7" y="2572259"/>
            <a:ext cx="2566200" cy="2570700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354650" y="4966352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9" name="Google Shape;229;p26"/>
          <p:cNvSpPr txBox="1">
            <a:spLocks noGrp="1"/>
          </p:cNvSpPr>
          <p:nvPr>
            <p:ph type="sldNum" idx="12"/>
          </p:nvPr>
        </p:nvSpPr>
        <p:spPr>
          <a:xfrm>
            <a:off x="8396258" y="474989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Avenir Next LT Pro" panose="020B0504020202020204" pitchFamily="34" charset="0"/>
            </a:endParaRPr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3874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32" name="Google Shape;232;p26"/>
          <p:cNvSpPr txBox="1">
            <a:spLocks noGrp="1"/>
          </p:cNvSpPr>
          <p:nvPr>
            <p:ph type="ctrTitle"/>
          </p:nvPr>
        </p:nvSpPr>
        <p:spPr>
          <a:xfrm>
            <a:off x="4747850" y="1220150"/>
            <a:ext cx="4041600" cy="868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None/>
              <a:defRPr sz="4800" b="1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33" name="Google Shape;233;p26"/>
          <p:cNvSpPr txBox="1">
            <a:spLocks noGrp="1"/>
          </p:cNvSpPr>
          <p:nvPr>
            <p:ph type="ctrTitle" idx="2"/>
          </p:nvPr>
        </p:nvSpPr>
        <p:spPr>
          <a:xfrm>
            <a:off x="4747850" y="1860050"/>
            <a:ext cx="4041600" cy="157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  <a:defRPr sz="2400" b="1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905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White/text left" preserve="1">
  <p:cSld name="Divider - White/text lef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8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/>
          <p:nvPr/>
        </p:nvSpPr>
        <p:spPr>
          <a:xfrm>
            <a:off x="354650" y="4966352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8396258" y="474989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Avenir Next LT Pro" panose="020B0504020202020204" pitchFamily="34" charset="0"/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874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ctrTitle"/>
          </p:nvPr>
        </p:nvSpPr>
        <p:spPr>
          <a:xfrm>
            <a:off x="354650" y="991550"/>
            <a:ext cx="40416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sz="3000" b="1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21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ack/text left" preserve="1">
  <p:cSld name="Divider - black/text left">
    <p:bg>
      <p:bgPr>
        <a:solidFill>
          <a:srgbClr val="000000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" y="2"/>
            <a:ext cx="91421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/>
          <p:nvPr/>
        </p:nvSpPr>
        <p:spPr>
          <a:xfrm>
            <a:off x="354650" y="4966352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5" name="Google Shape;205;p23"/>
          <p:cNvSpPr txBox="1">
            <a:spLocks noGrp="1"/>
          </p:cNvSpPr>
          <p:nvPr>
            <p:ph type="sldNum" idx="12"/>
          </p:nvPr>
        </p:nvSpPr>
        <p:spPr>
          <a:xfrm>
            <a:off x="8396258" y="474989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Avenir Next LT Pro" panose="020B0504020202020204" pitchFamily="34" charset="0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874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ctrTitle"/>
          </p:nvPr>
        </p:nvSpPr>
        <p:spPr>
          <a:xfrm>
            <a:off x="354650" y="991550"/>
            <a:ext cx="40413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27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photo right" preserve="1">
  <p:cSld name="Inside - White/photo righ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5" r="13907"/>
          <a:stretch/>
        </p:blipFill>
        <p:spPr bwMode="auto">
          <a:xfrm>
            <a:off x="4581288" y="0"/>
            <a:ext cx="4562712" cy="50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Google Shape;116;p14"/>
          <p:cNvSpPr/>
          <p:nvPr/>
        </p:nvSpPr>
        <p:spPr>
          <a:xfrm>
            <a:off x="354650" y="4966352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396258" y="474989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>
              <a:latin typeface="Avenir Next LT Pro" panose="020B0504020202020204" pitchFamily="34" charset="0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874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40875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2"/>
          </p:nvPr>
        </p:nvSpPr>
        <p:spPr>
          <a:xfrm>
            <a:off x="354650" y="1634951"/>
            <a:ext cx="4087500" cy="2933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>
                <a:latin typeface="Avenir Next LT Pro" panose="020B0504020202020204" pitchFamily="34" charset="0"/>
              </a:defRPr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3"/>
          </p:nvPr>
        </p:nvSpPr>
        <p:spPr>
          <a:xfrm>
            <a:off x="354650" y="925350"/>
            <a:ext cx="40875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4" name="Google Shape;124;p14"/>
          <p:cNvSpPr/>
          <p:nvPr/>
        </p:nvSpPr>
        <p:spPr>
          <a:xfrm>
            <a:off x="4566350" y="2529977"/>
            <a:ext cx="2615100" cy="26157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616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photo right column" preserve="1">
  <p:cSld name="Inside - White/photo right colum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/>
          <p:nvPr/>
        </p:nvSpPr>
        <p:spPr>
          <a:xfrm>
            <a:off x="354650" y="4966352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9" name="Google Shape;239;p24"/>
          <p:cNvSpPr txBox="1">
            <a:spLocks noGrp="1"/>
          </p:cNvSpPr>
          <p:nvPr>
            <p:ph type="sldNum" idx="12"/>
          </p:nvPr>
        </p:nvSpPr>
        <p:spPr>
          <a:xfrm>
            <a:off x="8396258" y="474989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40" name="Google Shape;24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3874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4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9010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59010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7" r="32422"/>
          <a:stretch/>
        </p:blipFill>
        <p:spPr bwMode="auto">
          <a:xfrm>
            <a:off x="6403192" y="-20538"/>
            <a:ext cx="277732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5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 blank" type="blank" preserve="1">
  <p:cSld name="Inside - White 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sldNum" idx="12"/>
          </p:nvPr>
        </p:nvSpPr>
        <p:spPr>
          <a:xfrm>
            <a:off x="8396258" y="474989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Avenir Next LT Pro" panose="020B0504020202020204" pitchFamily="34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Avenir Next LT Pro" panose="020B0504020202020204" pitchFamily="34" charset="0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354650" y="4966352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8" name="Google Shape;268;p30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269" name="Google Shape;26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3874"/>
            <a:ext cx="354650" cy="355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8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sidebar" preserve="1">
  <p:cSld name="Inside - White/sideba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2797" y="-35809"/>
            <a:ext cx="2615075" cy="521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/>
        </p:nvSpPr>
        <p:spPr>
          <a:xfrm>
            <a:off x="354650" y="4966352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396258" y="474989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Avenir Next LT Pro" panose="020B0504020202020204" pitchFamily="34" charset="0"/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874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6573350" y="3870575"/>
            <a:ext cx="1304700" cy="13044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ctrTitle" idx="2"/>
          </p:nvPr>
        </p:nvSpPr>
        <p:spPr>
          <a:xfrm>
            <a:off x="6749575" y="2229252"/>
            <a:ext cx="21954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sz="3000" b="1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483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side bar" preserve="1">
  <p:cSld name="Inside - White/side bar"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/>
          <p:nvPr/>
        </p:nvSpPr>
        <p:spPr>
          <a:xfrm>
            <a:off x="6372200" y="-17575"/>
            <a:ext cx="2818600" cy="517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ldNum" idx="12"/>
          </p:nvPr>
        </p:nvSpPr>
        <p:spPr>
          <a:xfrm>
            <a:off x="8396258" y="474989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354650" y="4966352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62" name="Google Shape;162;p19"/>
          <p:cNvSpPr txBox="1">
            <a:spLocks noGrp="1"/>
          </p:cNvSpPr>
          <p:nvPr>
            <p:ph type="ctrTitle" idx="2"/>
          </p:nvPr>
        </p:nvSpPr>
        <p:spPr>
          <a:xfrm>
            <a:off x="6277650" y="1359650"/>
            <a:ext cx="26934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3"/>
          </p:nvPr>
        </p:nvSpPr>
        <p:spPr>
          <a:xfrm>
            <a:off x="354650" y="4857002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354650" cy="355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7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6258" y="474989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808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9" r:id="rId1"/>
    <p:sldLayoutId id="2147483798" r:id="rId2"/>
    <p:sldLayoutId id="2147483810" r:id="rId3"/>
    <p:sldLayoutId id="2147483811" r:id="rId4"/>
    <p:sldLayoutId id="2147483818" r:id="rId5"/>
    <p:sldLayoutId id="2147483823" r:id="rId6"/>
    <p:sldLayoutId id="2147483827" r:id="rId7"/>
    <p:sldLayoutId id="2147483829" r:id="rId8"/>
    <p:sldLayoutId id="2147483836" r:id="rId9"/>
    <p:sldLayoutId id="21474838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74320" marR="0" lvl="0" indent="-274320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7" Type="http://schemas.openxmlformats.org/officeDocument/2006/relationships/chart" Target="../charts/chart9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9.xml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7" Type="http://schemas.openxmlformats.org/officeDocument/2006/relationships/chart" Target="../charts/chart10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3.xml"/><Relationship Id="rId5" Type="http://schemas.openxmlformats.org/officeDocument/2006/relationships/chart" Target="../charts/chart102.xml"/><Relationship Id="rId4" Type="http://schemas.openxmlformats.org/officeDocument/2006/relationships/chart" Target="../charts/chart10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7" Type="http://schemas.openxmlformats.org/officeDocument/2006/relationships/chart" Target="../charts/chart11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7.xml"/><Relationship Id="rId5" Type="http://schemas.openxmlformats.org/officeDocument/2006/relationships/chart" Target="../charts/chart116.xml"/><Relationship Id="rId4" Type="http://schemas.openxmlformats.org/officeDocument/2006/relationships/chart" Target="../charts/chart11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8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3.xml"/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9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1.xml"/><Relationship Id="rId5" Type="http://schemas.openxmlformats.org/officeDocument/2006/relationships/chart" Target="../charts/chart130.xml"/><Relationship Id="rId4" Type="http://schemas.openxmlformats.org/officeDocument/2006/relationships/chart" Target="../charts/chart12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9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9.xml"/><Relationship Id="rId5" Type="http://schemas.openxmlformats.org/officeDocument/2006/relationships/chart" Target="../charts/chart138.xml"/><Relationship Id="rId4" Type="http://schemas.openxmlformats.org/officeDocument/2006/relationships/chart" Target="../charts/chart13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9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7" Type="http://schemas.openxmlformats.org/officeDocument/2006/relationships/chart" Target="../charts/chart7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5.xml"/><Relationship Id="rId5" Type="http://schemas.openxmlformats.org/officeDocument/2006/relationships/chart" Target="../charts/chart74.xml"/><Relationship Id="rId4" Type="http://schemas.openxmlformats.org/officeDocument/2006/relationships/chart" Target="../charts/chart7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2931790"/>
            <a:ext cx="3893700" cy="307500"/>
          </a:xfrm>
        </p:spPr>
        <p:txBody>
          <a:bodyPr/>
          <a:lstStyle/>
          <a:p>
            <a:r>
              <a:rPr lang="en-US" sz="1500" dirty="0" smtClean="0">
                <a:latin typeface="Montserrat"/>
              </a:rPr>
              <a:t>Estimation of 2020 market</a:t>
            </a:r>
            <a:endParaRPr lang="en-US" sz="1500" dirty="0">
              <a:latin typeface="Montserra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1635646"/>
            <a:ext cx="3893700" cy="1138800"/>
          </a:xfrm>
        </p:spPr>
        <p:txBody>
          <a:bodyPr/>
          <a:lstStyle/>
          <a:p>
            <a:r>
              <a:rPr lang="en-US" dirty="0" smtClean="0">
                <a:latin typeface="Montserrat"/>
              </a:rPr>
              <a:t>Selective Perfumery study in Portugal</a:t>
            </a:r>
            <a:endParaRPr lang="en-US" dirty="0">
              <a:latin typeface="Montserra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2"/>
          </p:nvPr>
        </p:nvSpPr>
        <p:spPr>
          <a:xfrm>
            <a:off x="323528" y="4371950"/>
            <a:ext cx="1296144" cy="396600"/>
          </a:xfrm>
        </p:spPr>
        <p:txBody>
          <a:bodyPr/>
          <a:lstStyle/>
          <a:p>
            <a:r>
              <a:rPr lang="en-US" sz="900" dirty="0" smtClean="0">
                <a:latin typeface="Montserrat"/>
              </a:rPr>
              <a:t>Shopper Insights</a:t>
            </a:r>
          </a:p>
          <a:p>
            <a:r>
              <a:rPr lang="en-US" sz="900" dirty="0" smtClean="0">
                <a:latin typeface="Montserrat"/>
              </a:rPr>
              <a:t>May 2021</a:t>
            </a:r>
            <a:endParaRPr lang="en-US" sz="9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3300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203598"/>
            <a:ext cx="4392488" cy="268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Perfumery channel </a:t>
            </a:r>
            <a:r>
              <a:rPr lang="en-US" sz="11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 represented …</a:t>
            </a:r>
          </a:p>
          <a:p>
            <a:pPr>
              <a:spcBef>
                <a:spcPts val="300"/>
              </a:spcBef>
            </a:pPr>
            <a:endParaRPr lang="en-US" sz="400" b="1" dirty="0" smtClean="0">
              <a:latin typeface="Montserrat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400" b="1" dirty="0">
              <a:latin typeface="Montserrat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51% of the sales in volume</a:t>
            </a:r>
          </a:p>
          <a:p>
            <a:pPr lvl="0">
              <a:spcBef>
                <a:spcPts val="300"/>
              </a:spcBef>
            </a:pP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(40%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11%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</a:t>
            </a:r>
            <a:r>
              <a:rPr lang="en-US" sz="900" dirty="0">
                <a:latin typeface="Montserrat" panose="00000500000000000000" pitchFamily="2" charset="0"/>
              </a:rPr>
              <a:t>Offline » 30</a:t>
            </a:r>
            <a:r>
              <a:rPr lang="en-US" sz="900" dirty="0" smtClean="0">
                <a:latin typeface="Montserrat" panose="00000500000000000000" pitchFamily="2" charset="0"/>
              </a:rPr>
              <a:t>% + Online </a:t>
            </a:r>
            <a:r>
              <a:rPr lang="en-US" sz="900" dirty="0">
                <a:latin typeface="Montserrat" panose="00000500000000000000" pitchFamily="2" charset="0"/>
              </a:rPr>
              <a:t>» 21</a:t>
            </a:r>
            <a:r>
              <a:rPr lang="en-US" sz="900" dirty="0" smtClean="0">
                <a:latin typeface="Montserrat" panose="00000500000000000000" pitchFamily="2" charset="0"/>
              </a:rPr>
              <a:t>%)</a:t>
            </a:r>
          </a:p>
          <a:p>
            <a:pPr>
              <a:spcBef>
                <a:spcPts val="300"/>
              </a:spcBef>
            </a:pPr>
            <a:endParaRPr lang="en-US" sz="1200" dirty="0" smtClean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400" b="1" dirty="0" smtClean="0">
              <a:latin typeface="Montserrat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69% of the sales in value</a:t>
            </a:r>
          </a:p>
          <a:p>
            <a:pPr>
              <a:spcBef>
                <a:spcPts val="300"/>
              </a:spcBef>
            </a:pPr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(55% perfumery groups + 13% other perfumeries)</a:t>
            </a:r>
          </a:p>
          <a:p>
            <a:pPr lvl="2">
              <a:spcBef>
                <a:spcPts val="300"/>
              </a:spcBef>
            </a:pPr>
            <a:r>
              <a:rPr lang="en-US" sz="9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42%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26%)</a:t>
            </a:r>
            <a:endParaRPr lang="en-US" sz="900" dirty="0"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</a:pPr>
            <a:endParaRPr lang="en-US" sz="12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011910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 455 205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310975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158 526 825 €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1923678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1923678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3003798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3003798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21200"/>
              </p:ext>
            </p:extLst>
          </p:nvPr>
        </p:nvGraphicFramePr>
        <p:xfrm>
          <a:off x="179512" y="699542"/>
          <a:ext cx="38884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Fragrances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795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Montserrat"/>
              </a:rPr>
              <a:t>Eyes makeup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421854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Category penetration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958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2605"/>
            <a:ext cx="6048672" cy="766957"/>
          </a:xfrm>
        </p:spPr>
        <p:txBody>
          <a:bodyPr/>
          <a:lstStyle/>
          <a:p>
            <a:r>
              <a:rPr lang="en-US" sz="1800" dirty="0" smtClean="0"/>
              <a:t>38% bought Eyes makeup during </a:t>
            </a:r>
            <a:r>
              <a:rPr lang="en-US" sz="1800" dirty="0" smtClean="0"/>
              <a:t>2020</a:t>
            </a:r>
            <a:br>
              <a:rPr lang="en-US" sz="1800" dirty="0" smtClean="0"/>
            </a:br>
            <a:r>
              <a:rPr lang="en-US" sz="1400" b="0" dirty="0" smtClean="0"/>
              <a:t>The majority in Perfumery groups channel</a:t>
            </a:r>
            <a:endParaRPr lang="en-US" sz="1400" b="0" dirty="0"/>
          </a:p>
        </p:txBody>
      </p:sp>
      <p:sp>
        <p:nvSpPr>
          <p:cNvPr id="6" name="Title 5"/>
          <p:cNvSpPr>
            <a:spLocks noGrp="1"/>
          </p:cNvSpPr>
          <p:nvPr>
            <p:ph type="ctrTitle" idx="2"/>
          </p:nvPr>
        </p:nvSpPr>
        <p:spPr>
          <a:xfrm>
            <a:off x="6685832" y="2913646"/>
            <a:ext cx="2134640" cy="522200"/>
          </a:xfrm>
        </p:spPr>
        <p:txBody>
          <a:bodyPr/>
          <a:lstStyle/>
          <a:p>
            <a:r>
              <a:rPr lang="en-US" sz="1600" b="0" dirty="0" smtClean="0">
                <a:cs typeface="Calibri" panose="020F0502020204030204" pitchFamily="34" charset="0"/>
              </a:rPr>
              <a:t>» </a:t>
            </a:r>
            <a:r>
              <a:rPr lang="en-US" sz="1600" b="0" dirty="0" smtClean="0">
                <a:cs typeface="Calibri" panose="020F0502020204030204" pitchFamily="34" charset="0"/>
              </a:rPr>
              <a:t>35% </a:t>
            </a:r>
            <a:r>
              <a:rPr lang="en-US" sz="1600" b="0" dirty="0" smtClean="0">
                <a:cs typeface="Calibri" panose="020F0502020204030204" pitchFamily="34" charset="0"/>
              </a:rPr>
              <a:t>for own usage » </a:t>
            </a:r>
            <a:r>
              <a:rPr lang="en-US" sz="1600" b="0" dirty="0" smtClean="0">
                <a:cs typeface="Calibri" panose="020F0502020204030204" pitchFamily="34" charset="0"/>
              </a:rPr>
              <a:t>24% </a:t>
            </a:r>
            <a:r>
              <a:rPr lang="en-US" sz="1600" b="0" dirty="0" smtClean="0">
                <a:cs typeface="Calibri" panose="020F0502020204030204" pitchFamily="34" charset="0"/>
              </a:rPr>
              <a:t>for offer</a:t>
            </a:r>
            <a:endParaRPr lang="en-US" sz="1600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552728" y="1209774"/>
            <a:ext cx="2591272" cy="128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38%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bought Eyes makeup for </a:t>
            </a:r>
            <a:r>
              <a:rPr lang="en-US" sz="1800" b="0" kern="0" dirty="0" smtClean="0">
                <a:cs typeface="Calibri" panose="020F0502020204030204" pitchFamily="34" charset="0"/>
              </a:rPr>
              <a:t>own usage or offer</a:t>
            </a:r>
            <a:endParaRPr lang="en-US" sz="1800" b="0" kern="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660232" y="4209790"/>
            <a:ext cx="213464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b="0" kern="0" dirty="0">
                <a:cs typeface="Calibri" panose="020F0502020204030204" pitchFamily="34" charset="0"/>
              </a:rPr>
              <a:t>(</a:t>
            </a:r>
            <a:r>
              <a:rPr lang="en-US" sz="1200" b="0" kern="0" dirty="0" smtClean="0">
                <a:cs typeface="Calibri" panose="020F0502020204030204" pitchFamily="34" charset="0"/>
              </a:rPr>
              <a:t> </a:t>
            </a:r>
            <a:r>
              <a:rPr lang="en-US" sz="1200" b="0" kern="0" dirty="0" smtClean="0">
                <a:cs typeface="Calibri" panose="020F0502020204030204" pitchFamily="34" charset="0"/>
              </a:rPr>
              <a:t>31% </a:t>
            </a:r>
            <a:r>
              <a:rPr lang="en-US" sz="1200" b="0" kern="0" dirty="0" smtClean="0">
                <a:cs typeface="Calibri" panose="020F0502020204030204" pitchFamily="34" charset="0"/>
              </a:rPr>
              <a:t>in 2019*)</a:t>
            </a:r>
          </a:p>
          <a:p>
            <a:r>
              <a:rPr lang="en-US" sz="1000" b="0" kern="0" dirty="0">
                <a:cs typeface="Calibri" panose="020F0502020204030204" pitchFamily="34" charset="0"/>
              </a:rPr>
              <a:t>* CATI methodology with lower social class</a:t>
            </a:r>
            <a:endParaRPr lang="en-US" sz="10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834146132"/>
              </p:ext>
            </p:extLst>
          </p:nvPr>
        </p:nvGraphicFramePr>
        <p:xfrm>
          <a:off x="323528" y="1563638"/>
          <a:ext cx="52802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68270"/>
              </p:ext>
            </p:extLst>
          </p:nvPr>
        </p:nvGraphicFramePr>
        <p:xfrm>
          <a:off x="251520" y="11037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Eyes Makeup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Category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% of Shoppers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4650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Q7a/b-During </a:t>
            </a:r>
            <a:r>
              <a:rPr lang="en-US" sz="600" dirty="0" smtClean="0">
                <a:latin typeface="Montserrat"/>
              </a:rPr>
              <a:t>2020, did you bought </a:t>
            </a:r>
            <a:r>
              <a:rPr lang="en-US" sz="600" dirty="0" smtClean="0">
                <a:latin typeface="Montserrat"/>
              </a:rPr>
              <a:t>eyes makeup products for </a:t>
            </a:r>
            <a:r>
              <a:rPr lang="en-US" sz="600" dirty="0" smtClean="0">
                <a:latin typeface="Montserrat"/>
              </a:rPr>
              <a:t>you or for offer in any of this places?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1520" y="2499742"/>
            <a:ext cx="3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flipH="1">
            <a:off x="4355976" y="1620732"/>
            <a:ext cx="1440160" cy="756084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Montserrat" panose="00000500000000000000" pitchFamily="2" charset="0"/>
              </a:rPr>
              <a:t>16% </a:t>
            </a:r>
            <a:endParaRPr lang="en-US" sz="1400" b="1" dirty="0" smtClean="0">
              <a:latin typeface="Montserrat" panose="00000500000000000000" pitchFamily="2" charset="0"/>
            </a:endParaRPr>
          </a:p>
          <a:p>
            <a:pPr algn="ctr"/>
            <a:r>
              <a:rPr lang="en-US" sz="1000" dirty="0" smtClean="0">
                <a:latin typeface="Montserrat" panose="00000500000000000000" pitchFamily="2" charset="0"/>
              </a:rPr>
              <a:t>buy in Perfumeries</a:t>
            </a:r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096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Purchase frequency &amp; characterization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628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1252430"/>
              </p:ext>
            </p:extLst>
          </p:nvPr>
        </p:nvGraphicFramePr>
        <p:xfrm>
          <a:off x="0" y="199568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59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</a:t>
            </a:r>
            <a:r>
              <a:rPr lang="en-US" sz="600" dirty="0" smtClean="0"/>
              <a:t>(119/ 43/ 14*/ 85/ 29/ 58/ 16*/ 47/ 85)</a:t>
            </a:r>
            <a:endParaRPr lang="en-US" sz="600" dirty="0" smtClean="0"/>
          </a:p>
          <a:p>
            <a:r>
              <a:rPr lang="en-US" sz="600" dirty="0" smtClean="0"/>
              <a:t>Q7c </a:t>
            </a:r>
            <a:r>
              <a:rPr lang="en-US" sz="600" dirty="0" smtClean="0"/>
              <a:t>– How often do you buy </a:t>
            </a:r>
            <a:r>
              <a:rPr lang="en-US" sz="600" dirty="0" smtClean="0"/>
              <a:t>Eyes makeup for </a:t>
            </a:r>
            <a:r>
              <a:rPr lang="en-US" sz="600" dirty="0" smtClean="0"/>
              <a:t>you or for offer in…?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08206"/>
              </p:ext>
            </p:extLst>
          </p:nvPr>
        </p:nvGraphicFramePr>
        <p:xfrm>
          <a:off x="35496" y="1563638"/>
          <a:ext cx="8856982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/>
                <a:gridCol w="792088"/>
                <a:gridCol w="792088"/>
                <a:gridCol w="792088"/>
                <a:gridCol w="864096"/>
                <a:gridCol w="792088"/>
                <a:gridCol w="792088"/>
                <a:gridCol w="792088"/>
                <a:gridCol w="792088"/>
                <a:gridCol w="720078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Annual Average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 Frequency of 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Purchase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3,71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18694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Eyes makeup is bought in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average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4 to 5 times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in a year</a:t>
            </a:r>
            <a:endParaRPr lang="en-US" sz="1900" dirty="0">
              <a:latin typeface="Montserrat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66575"/>
              </p:ext>
            </p:extLst>
          </p:nvPr>
        </p:nvGraphicFramePr>
        <p:xfrm>
          <a:off x="107504" y="987574"/>
          <a:ext cx="273630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Eyes makeup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Purchase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Frequency of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</a:t>
                      </a:r>
                      <a:r>
                        <a:rPr lang="en-US" sz="90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085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8828479"/>
              </p:ext>
            </p:extLst>
          </p:nvPr>
        </p:nvGraphicFramePr>
        <p:xfrm>
          <a:off x="179512" y="2355726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402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/>
              <a:t>Base: Total buy in each channel (119/ 43/ 14*/ 85/ 29/ 58/ 16*/ 47/ 85)</a:t>
            </a:r>
          </a:p>
          <a:p>
            <a:r>
              <a:rPr lang="en-US" sz="600" dirty="0" smtClean="0"/>
              <a:t>Q7d/e </a:t>
            </a:r>
            <a:r>
              <a:rPr lang="en-US" sz="600" dirty="0" smtClean="0"/>
              <a:t>– How many units </a:t>
            </a:r>
            <a:r>
              <a:rPr lang="en-US" sz="600" dirty="0" smtClean="0"/>
              <a:t>did </a:t>
            </a:r>
            <a:r>
              <a:rPr lang="en-US" sz="600" dirty="0" smtClean="0"/>
              <a:t>you bought last time? How much did you spent?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56806"/>
              </p:ext>
            </p:extLst>
          </p:nvPr>
        </p:nvGraphicFramePr>
        <p:xfrm>
          <a:off x="179510" y="1737512"/>
          <a:ext cx="8784979" cy="25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0090"/>
                <a:gridCol w="922426"/>
                <a:gridCol w="856538"/>
                <a:gridCol w="919512"/>
                <a:gridCol w="795534"/>
                <a:gridCol w="875088"/>
                <a:gridCol w="836019"/>
                <a:gridCol w="834604"/>
                <a:gridCol w="812584"/>
                <a:gridCol w="812584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% Shoppers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63494"/>
              </p:ext>
            </p:extLst>
          </p:nvPr>
        </p:nvGraphicFramePr>
        <p:xfrm>
          <a:off x="107504" y="9875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Eyes makeup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Characterization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Number of Units bought last time and Value Spent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5282"/>
              </p:ext>
            </p:extLst>
          </p:nvPr>
        </p:nvGraphicFramePr>
        <p:xfrm>
          <a:off x="179512" y="2143126"/>
          <a:ext cx="8784976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48952"/>
                <a:gridCol w="983393"/>
                <a:gridCol w="852274"/>
                <a:gridCol w="852274"/>
                <a:gridCol w="935359"/>
                <a:gridCol w="791907"/>
                <a:gridCol w="871098"/>
                <a:gridCol w="876289"/>
                <a:gridCol w="786715"/>
                <a:gridCol w="786715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Average units bought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2,96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2,21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23478"/>
            <a:ext cx="8101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Who buys Eyes makeup tend to spend between 13€ and 24€ and buy in average 2 units</a:t>
            </a:r>
          </a:p>
        </p:txBody>
      </p:sp>
    </p:spTree>
    <p:extLst>
      <p:ext uri="{BB962C8B-B14F-4D97-AF65-F5344CB8AC3E}">
        <p14:creationId xmlns:p14="http://schemas.microsoft.com/office/powerpoint/2010/main" val="308921079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12250122"/>
              </p:ext>
            </p:extLst>
          </p:nvPr>
        </p:nvGraphicFramePr>
        <p:xfrm>
          <a:off x="463720" y="1914273"/>
          <a:ext cx="8160568" cy="2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17388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1/3 perceived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that they spent less on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eyes makeup during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2020</a:t>
            </a:r>
            <a:endParaRPr lang="en-US" sz="1900" b="1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Q7f- </a:t>
            </a:r>
            <a:r>
              <a:rPr lang="en-US" sz="600" dirty="0" smtClean="0">
                <a:latin typeface="Montserrat"/>
              </a:rPr>
              <a:t>Comparatively with previous year, would you say that…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34763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Eyes makeup products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Evolution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Shopper Perception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672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Reasons to choose or not Perfumeries channel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309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173884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Perfumery channel chosen for the variety and brands</a:t>
            </a:r>
          </a:p>
          <a:p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While other channels more for the Prices and Promotions</a:t>
            </a:r>
            <a:endParaRPr lang="en-US" sz="16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each channel </a:t>
            </a:r>
            <a:r>
              <a:rPr lang="en-US" sz="600" dirty="0" smtClean="0">
                <a:latin typeface="Montserrat"/>
              </a:rPr>
              <a:t>(164/ 58/ 104/ 65/  91)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Q7i </a:t>
            </a:r>
            <a:r>
              <a:rPr lang="en-US" sz="600" dirty="0" smtClean="0">
                <a:latin typeface="Montserrat"/>
              </a:rPr>
              <a:t>– Why did you buy fragrances in…?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21095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 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Reasons of purchase vs. other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255846550"/>
              </p:ext>
            </p:extLst>
          </p:nvPr>
        </p:nvGraphicFramePr>
        <p:xfrm>
          <a:off x="-36512" y="2139702"/>
          <a:ext cx="4392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342036033"/>
              </p:ext>
            </p:extLst>
          </p:nvPr>
        </p:nvGraphicFramePr>
        <p:xfrm>
          <a:off x="327585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324697425"/>
              </p:ext>
            </p:extLst>
          </p:nvPr>
        </p:nvGraphicFramePr>
        <p:xfrm>
          <a:off x="471601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100103256"/>
              </p:ext>
            </p:extLst>
          </p:nvPr>
        </p:nvGraphicFramePr>
        <p:xfrm>
          <a:off x="7236296" y="2141396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53587"/>
              </p:ext>
            </p:extLst>
          </p:nvPr>
        </p:nvGraphicFramePr>
        <p:xfrm>
          <a:off x="2123728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19632"/>
              </p:ext>
            </p:extLst>
          </p:nvPr>
        </p:nvGraphicFramePr>
        <p:xfrm>
          <a:off x="3540224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Catalogue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7873"/>
              </p:ext>
            </p:extLst>
          </p:nvPr>
        </p:nvGraphicFramePr>
        <p:xfrm>
          <a:off x="6132712" y="1707654"/>
          <a:ext cx="1175792" cy="39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Pharmacy &amp; Health Areas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51186"/>
              </p:ext>
            </p:extLst>
          </p:nvPr>
        </p:nvGraphicFramePr>
        <p:xfrm>
          <a:off x="7380312" y="1851670"/>
          <a:ext cx="1679848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9848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err="1" smtClean="0">
                          <a:latin typeface="Montserrat" panose="00000500000000000000" pitchFamily="2" charset="0"/>
                        </a:rPr>
                        <a:t>Hiper</a:t>
                      </a:r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/Supermarket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3840494538"/>
              </p:ext>
            </p:extLst>
          </p:nvPr>
        </p:nvGraphicFramePr>
        <p:xfrm>
          <a:off x="6084168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41241"/>
              </p:ext>
            </p:extLst>
          </p:nvPr>
        </p:nvGraphicFramePr>
        <p:xfrm>
          <a:off x="4764360" y="1851670"/>
          <a:ext cx="1175792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Makeup Stores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489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5729518" cy="766957"/>
          </a:xfrm>
        </p:spPr>
        <p:txBody>
          <a:bodyPr/>
          <a:lstStyle/>
          <a:p>
            <a:r>
              <a:rPr lang="en-US" dirty="0" smtClean="0"/>
              <a:t>The main reason </a:t>
            </a:r>
            <a:r>
              <a:rPr lang="en-US" dirty="0" smtClean="0"/>
              <a:t>to </a:t>
            </a:r>
            <a:r>
              <a:rPr lang="en-US" dirty="0" smtClean="0"/>
              <a:t>not buy </a:t>
            </a:r>
            <a:r>
              <a:rPr lang="en-US" dirty="0" smtClean="0"/>
              <a:t>eyes make up </a:t>
            </a:r>
            <a:r>
              <a:rPr lang="en-US" dirty="0" smtClean="0"/>
              <a:t>in Perfumeries are the “higher prices”</a:t>
            </a:r>
            <a:endParaRPr lang="en-US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73945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22%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buy Eyes makeup </a:t>
            </a:r>
            <a:r>
              <a:rPr lang="en-US" sz="1800" b="0" kern="0" dirty="0" smtClean="0">
                <a:cs typeface="Calibri" panose="020F0502020204030204" pitchFamily="34" charset="0"/>
              </a:rPr>
              <a:t>but don’t do it in Perfumeries'</a:t>
            </a:r>
            <a:endParaRPr lang="en-US" sz="18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85944705"/>
              </p:ext>
            </p:extLst>
          </p:nvPr>
        </p:nvGraphicFramePr>
        <p:xfrm>
          <a:off x="323528" y="1851670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385683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Consideration &amp; Reasons to not buy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eyes makeup but </a:t>
            </a:r>
            <a:r>
              <a:rPr lang="en-US" sz="600" dirty="0" smtClean="0">
                <a:latin typeface="Montserrat"/>
              </a:rPr>
              <a:t>not in Perfumeries </a:t>
            </a:r>
            <a:r>
              <a:rPr lang="en-US" sz="600" dirty="0" smtClean="0">
                <a:latin typeface="Montserrat"/>
              </a:rPr>
              <a:t>(215)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Q7g/h </a:t>
            </a:r>
            <a:r>
              <a:rPr lang="en-US" sz="600" dirty="0" smtClean="0">
                <a:latin typeface="Montserrat"/>
              </a:rPr>
              <a:t>– When you plan to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do you consider Perfumeries? Why don’t you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Perfumeries?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216" y="321982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 but </a:t>
            </a:r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45% 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of them consider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to buy in Perfumeries</a:t>
            </a:r>
          </a:p>
        </p:txBody>
      </p:sp>
    </p:spTree>
    <p:extLst>
      <p:ext uri="{BB962C8B-B14F-4D97-AF65-F5344CB8AC3E}">
        <p14:creationId xmlns:p14="http://schemas.microsoft.com/office/powerpoint/2010/main" val="149557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1180" y="1210563"/>
            <a:ext cx="4392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Perfumery channel </a:t>
            </a:r>
            <a:r>
              <a:rPr lang="en-US" sz="11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 represented …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39% of the sales in volume</a:t>
            </a:r>
          </a:p>
          <a:p>
            <a:pPr lvl="0"/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(32%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8%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 sz="9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20</a:t>
            </a:r>
            <a:r>
              <a:rPr lang="en-US" sz="900" dirty="0">
                <a:latin typeface="Montserrat" panose="00000500000000000000" pitchFamily="2" charset="0"/>
              </a:rPr>
              <a:t>% + Online » </a:t>
            </a:r>
            <a:r>
              <a:rPr lang="en-US" sz="900" dirty="0" smtClean="0">
                <a:latin typeface="Montserrat" panose="00000500000000000000" pitchFamily="2" charset="0"/>
              </a:rPr>
              <a:t>19%)</a:t>
            </a:r>
            <a:endParaRPr lang="en-US" sz="900" dirty="0">
              <a:latin typeface="Montserrat" panose="00000500000000000000" pitchFamily="2" charset="0"/>
            </a:endParaRPr>
          </a:p>
          <a:p>
            <a:pPr lvl="2"/>
            <a:endParaRPr lang="en-US" sz="900" dirty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44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% of the sales in value</a:t>
            </a:r>
          </a:p>
          <a:p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(35% perfumery groups + 9% other perfumeries)</a:t>
            </a:r>
          </a:p>
          <a:p>
            <a:pPr lvl="2"/>
            <a:r>
              <a:rPr lang="en-US" sz="9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23% </a:t>
            </a:r>
            <a:r>
              <a:rPr lang="en-US" sz="900" dirty="0">
                <a:latin typeface="Montserrat" panose="00000500000000000000" pitchFamily="2" charset="0"/>
              </a:rPr>
              <a:t>+ Online » 21%)</a:t>
            </a:r>
          </a:p>
          <a:p>
            <a:pPr lvl="2"/>
            <a:endParaRPr lang="en-US" sz="9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93990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 18 464 704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26916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212 305 685 €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2067694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2067694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3075806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3075806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211029"/>
              </p:ext>
            </p:extLst>
          </p:nvPr>
        </p:nvGraphicFramePr>
        <p:xfrm>
          <a:off x="179512" y="699542"/>
          <a:ext cx="38884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Creams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6246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Engagement with Stores and Brands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14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70496585"/>
              </p:ext>
            </p:extLst>
          </p:nvPr>
        </p:nvGraphicFramePr>
        <p:xfrm>
          <a:off x="323528" y="185167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09608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Stores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(149) </a:t>
            </a:r>
            <a:r>
              <a:rPr lang="en-US" sz="600" dirty="0" smtClean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(21)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Q7j/m </a:t>
            </a:r>
            <a:r>
              <a:rPr lang="en-US" sz="600" dirty="0" smtClean="0">
                <a:latin typeface="Montserrat"/>
              </a:rPr>
              <a:t>– In each perfumeries do you use to buy?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768244" y="145562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6768244" y="1167594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68244" y="879562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733256" y="1419622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15%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Eyes makeup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 groups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8496944" cy="766957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Perfumes &amp; </a:t>
            </a:r>
            <a:r>
              <a:rPr lang="en-US" dirty="0" err="1" smtClean="0">
                <a:latin typeface="Montserrat" panose="00000500000000000000" pitchFamily="2" charset="0"/>
              </a:rPr>
              <a:t>Companhia</a:t>
            </a:r>
            <a:r>
              <a:rPr lang="en-US" dirty="0" smtClean="0">
                <a:latin typeface="Montserrat" panose="00000500000000000000" pitchFamily="2" charset="0"/>
              </a:rPr>
              <a:t> leads as the preferred store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by </a:t>
            </a:r>
            <a:r>
              <a:rPr lang="en-US" sz="1600" b="0" dirty="0" smtClean="0">
                <a:latin typeface="Montserrat" panose="00000500000000000000" pitchFamily="2" charset="0"/>
              </a:rPr>
              <a:t>Sephora and </a:t>
            </a:r>
            <a:r>
              <a:rPr lang="en-US" sz="1600" b="0" dirty="0" err="1" smtClean="0">
                <a:latin typeface="Montserrat" panose="00000500000000000000" pitchFamily="2" charset="0"/>
              </a:rPr>
              <a:t>Boticário</a:t>
            </a:r>
            <a:endParaRPr lang="en-US" b="0" dirty="0">
              <a:latin typeface="Montserrat" panose="00000500000000000000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711457" y="2793950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2%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Eyes makeup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others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43238402"/>
              </p:ext>
            </p:extLst>
          </p:nvPr>
        </p:nvGraphicFramePr>
        <p:xfrm>
          <a:off x="2915816" y="2715766"/>
          <a:ext cx="3528392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5900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Groups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4863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Others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908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60909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Top Brands more bought (Top 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(149) </a:t>
            </a:r>
            <a:r>
              <a:rPr lang="en-US" sz="600" dirty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(21)</a:t>
            </a:r>
            <a:endParaRPr lang="en-US" sz="600" dirty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Q7 k/l/n/o </a:t>
            </a:r>
            <a:r>
              <a:rPr lang="en-US" sz="600" dirty="0" smtClean="0">
                <a:latin typeface="Montserrat"/>
              </a:rPr>
              <a:t>– Which brands do you buy in Perfumery groups/other perfumeries?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539552" y="123478"/>
            <a:ext cx="8435975" cy="720080"/>
          </a:xfrm>
        </p:spPr>
        <p:txBody>
          <a:bodyPr/>
          <a:lstStyle/>
          <a:p>
            <a:r>
              <a:rPr lang="en-US" dirty="0" err="1" smtClean="0">
                <a:latin typeface="Montserrat" panose="00000500000000000000" pitchFamily="2" charset="0"/>
              </a:rPr>
              <a:t>Boticário</a:t>
            </a:r>
            <a:r>
              <a:rPr lang="en-US" dirty="0" smtClean="0">
                <a:latin typeface="Montserrat" panose="00000500000000000000" pitchFamily="2" charset="0"/>
              </a:rPr>
              <a:t>, Avon, </a:t>
            </a:r>
            <a:r>
              <a:rPr lang="en-US" dirty="0" err="1" smtClean="0">
                <a:latin typeface="Montserrat" panose="00000500000000000000" pitchFamily="2" charset="0"/>
              </a:rPr>
              <a:t>Maybeline</a:t>
            </a:r>
            <a:r>
              <a:rPr lang="en-US" dirty="0" smtClean="0">
                <a:latin typeface="Montserrat" panose="00000500000000000000" pitchFamily="2" charset="0"/>
              </a:rPr>
              <a:t> and </a:t>
            </a:r>
            <a:r>
              <a:rPr lang="en-US" dirty="0" err="1" smtClean="0">
                <a:latin typeface="Montserrat" panose="00000500000000000000" pitchFamily="2" charset="0"/>
              </a:rPr>
              <a:t>Kiko</a:t>
            </a:r>
            <a:r>
              <a:rPr lang="en-US" dirty="0" smtClean="0">
                <a:latin typeface="Montserrat" panose="00000500000000000000" pitchFamily="2" charset="0"/>
              </a:rPr>
              <a:t> are the preferred brands of Eyes makeup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644297357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05700"/>
              </p:ext>
            </p:extLst>
          </p:nvPr>
        </p:nvGraphicFramePr>
        <p:xfrm>
          <a:off x="39553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 Groups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010683722"/>
              </p:ext>
            </p:extLst>
          </p:nvPr>
        </p:nvGraphicFramePr>
        <p:xfrm>
          <a:off x="442798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30224"/>
              </p:ext>
            </p:extLst>
          </p:nvPr>
        </p:nvGraphicFramePr>
        <p:xfrm>
          <a:off x="471601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Other Perfumery 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4069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Montserrat"/>
              </a:rPr>
              <a:t>Face makeup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510701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Category penetration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958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2605"/>
            <a:ext cx="6048672" cy="766957"/>
          </a:xfrm>
        </p:spPr>
        <p:txBody>
          <a:bodyPr/>
          <a:lstStyle/>
          <a:p>
            <a:r>
              <a:rPr lang="en-US" sz="1800" dirty="0" smtClean="0"/>
              <a:t>34% bought Face makeup </a:t>
            </a:r>
            <a:r>
              <a:rPr lang="en-US" sz="1800" dirty="0" err="1" smtClean="0"/>
              <a:t>duirng</a:t>
            </a:r>
            <a:r>
              <a:rPr lang="en-US" sz="1800" dirty="0" smtClean="0"/>
              <a:t> </a:t>
            </a:r>
            <a:r>
              <a:rPr lang="en-US" sz="1800" dirty="0" smtClean="0"/>
              <a:t>2020</a:t>
            </a:r>
            <a:br>
              <a:rPr lang="en-US" sz="1800" dirty="0" smtClean="0"/>
            </a:br>
            <a:r>
              <a:rPr lang="en-US" sz="1400" b="0" dirty="0" smtClean="0"/>
              <a:t>The majority in Perfumery groups channel</a:t>
            </a:r>
            <a:endParaRPr lang="en-US" sz="1400" b="0" dirty="0"/>
          </a:p>
        </p:txBody>
      </p:sp>
      <p:sp>
        <p:nvSpPr>
          <p:cNvPr id="6" name="Title 5"/>
          <p:cNvSpPr>
            <a:spLocks noGrp="1"/>
          </p:cNvSpPr>
          <p:nvPr>
            <p:ph type="ctrTitle" idx="2"/>
          </p:nvPr>
        </p:nvSpPr>
        <p:spPr>
          <a:xfrm>
            <a:off x="6685832" y="2913646"/>
            <a:ext cx="2134640" cy="522200"/>
          </a:xfrm>
        </p:spPr>
        <p:txBody>
          <a:bodyPr/>
          <a:lstStyle/>
          <a:p>
            <a:r>
              <a:rPr lang="en-US" sz="1600" b="0" dirty="0" smtClean="0">
                <a:cs typeface="Calibri" panose="020F0502020204030204" pitchFamily="34" charset="0"/>
              </a:rPr>
              <a:t>» </a:t>
            </a:r>
            <a:r>
              <a:rPr lang="en-US" sz="1600" b="0" dirty="0" smtClean="0">
                <a:cs typeface="Calibri" panose="020F0502020204030204" pitchFamily="34" charset="0"/>
              </a:rPr>
              <a:t>32% </a:t>
            </a:r>
            <a:r>
              <a:rPr lang="en-US" sz="1600" b="0" dirty="0" smtClean="0">
                <a:cs typeface="Calibri" panose="020F0502020204030204" pitchFamily="34" charset="0"/>
              </a:rPr>
              <a:t>for own usage » </a:t>
            </a:r>
            <a:r>
              <a:rPr lang="en-US" sz="1600" b="0" dirty="0" smtClean="0">
                <a:cs typeface="Calibri" panose="020F0502020204030204" pitchFamily="34" charset="0"/>
              </a:rPr>
              <a:t>21% </a:t>
            </a:r>
            <a:r>
              <a:rPr lang="en-US" sz="1600" b="0" dirty="0" smtClean="0">
                <a:cs typeface="Calibri" panose="020F0502020204030204" pitchFamily="34" charset="0"/>
              </a:rPr>
              <a:t>for offer</a:t>
            </a:r>
            <a:endParaRPr lang="en-US" sz="1600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552728" y="1275606"/>
            <a:ext cx="2591272" cy="128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34%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bought </a:t>
            </a:r>
            <a:r>
              <a:rPr lang="en-US" sz="1800" b="0" kern="0" dirty="0" smtClean="0">
                <a:cs typeface="Calibri" panose="020F0502020204030204" pitchFamily="34" charset="0"/>
              </a:rPr>
              <a:t>Face</a:t>
            </a:r>
            <a:r>
              <a:rPr lang="en-US" sz="1800" b="0" kern="0" dirty="0" smtClean="0">
                <a:cs typeface="Calibri" panose="020F0502020204030204" pitchFamily="34" charset="0"/>
              </a:rPr>
              <a:t> makeup for </a:t>
            </a:r>
            <a:r>
              <a:rPr lang="en-US" sz="1800" b="0" kern="0" dirty="0" smtClean="0">
                <a:cs typeface="Calibri" panose="020F0502020204030204" pitchFamily="34" charset="0"/>
              </a:rPr>
              <a:t>own usage or offer</a:t>
            </a:r>
            <a:endParaRPr lang="en-US" sz="1800" b="0" kern="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660232" y="4209790"/>
            <a:ext cx="213464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b="0" kern="0" dirty="0">
                <a:cs typeface="Calibri" panose="020F0502020204030204" pitchFamily="34" charset="0"/>
              </a:rPr>
              <a:t>(</a:t>
            </a:r>
            <a:r>
              <a:rPr lang="en-US" sz="1200" b="0" kern="0" dirty="0" smtClean="0">
                <a:cs typeface="Calibri" panose="020F0502020204030204" pitchFamily="34" charset="0"/>
              </a:rPr>
              <a:t> </a:t>
            </a:r>
            <a:r>
              <a:rPr lang="en-US" sz="1200" b="0" kern="0" dirty="0" smtClean="0">
                <a:cs typeface="Calibri" panose="020F0502020204030204" pitchFamily="34" charset="0"/>
              </a:rPr>
              <a:t>32% </a:t>
            </a:r>
            <a:r>
              <a:rPr lang="en-US" sz="1200" b="0" kern="0" dirty="0" smtClean="0">
                <a:cs typeface="Calibri" panose="020F0502020204030204" pitchFamily="34" charset="0"/>
              </a:rPr>
              <a:t>in 2019*)</a:t>
            </a:r>
          </a:p>
          <a:p>
            <a:r>
              <a:rPr lang="en-US" sz="1000" b="0" kern="0" dirty="0">
                <a:cs typeface="Calibri" panose="020F0502020204030204" pitchFamily="34" charset="0"/>
              </a:rPr>
              <a:t>* CATI methodology with lower social class</a:t>
            </a:r>
            <a:endParaRPr lang="en-US" sz="10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86506441"/>
              </p:ext>
            </p:extLst>
          </p:nvPr>
        </p:nvGraphicFramePr>
        <p:xfrm>
          <a:off x="323528" y="1563638"/>
          <a:ext cx="52802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59393"/>
              </p:ext>
            </p:extLst>
          </p:nvPr>
        </p:nvGraphicFramePr>
        <p:xfrm>
          <a:off x="251520" y="11037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Makeup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Category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% of Shoppers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4650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Q8a/b-During </a:t>
            </a:r>
            <a:r>
              <a:rPr lang="en-US" sz="600" dirty="0" smtClean="0">
                <a:latin typeface="Montserrat"/>
              </a:rPr>
              <a:t>2020, did you bought </a:t>
            </a:r>
            <a:r>
              <a:rPr lang="en-US" sz="600" dirty="0" smtClean="0">
                <a:latin typeface="Montserrat"/>
              </a:rPr>
              <a:t>face makeup products for </a:t>
            </a:r>
            <a:r>
              <a:rPr lang="en-US" sz="600" dirty="0" smtClean="0">
                <a:latin typeface="Montserrat"/>
              </a:rPr>
              <a:t>you or for offer in any of this places?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1520" y="2643758"/>
            <a:ext cx="3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flipH="1">
            <a:off x="4355976" y="1620732"/>
            <a:ext cx="1440160" cy="756084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Montserrat" panose="00000500000000000000" pitchFamily="2" charset="0"/>
              </a:rPr>
              <a:t>15% </a:t>
            </a:r>
            <a:endParaRPr lang="en-US" sz="1400" b="1" dirty="0" smtClean="0">
              <a:latin typeface="Montserrat" panose="00000500000000000000" pitchFamily="2" charset="0"/>
            </a:endParaRPr>
          </a:p>
          <a:p>
            <a:pPr algn="ctr"/>
            <a:r>
              <a:rPr lang="en-US" sz="1000" dirty="0" smtClean="0">
                <a:latin typeface="Montserrat" panose="00000500000000000000" pitchFamily="2" charset="0"/>
              </a:rPr>
              <a:t>buy in Perfumeries</a:t>
            </a:r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3252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Purchase frequency &amp; characterization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618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29007520"/>
              </p:ext>
            </p:extLst>
          </p:nvPr>
        </p:nvGraphicFramePr>
        <p:xfrm>
          <a:off x="0" y="199568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59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</a:t>
            </a:r>
            <a:r>
              <a:rPr lang="en-US" sz="600" dirty="0" smtClean="0"/>
              <a:t>(109/ 42/ 10*/ 14*/ 65/ 23/ 47/ 26/ 43/ 67)</a:t>
            </a:r>
            <a:endParaRPr lang="en-US" sz="600" dirty="0" smtClean="0"/>
          </a:p>
          <a:p>
            <a:r>
              <a:rPr lang="en-US" sz="600" dirty="0" smtClean="0"/>
              <a:t>Q8c </a:t>
            </a:r>
            <a:r>
              <a:rPr lang="en-US" sz="600" dirty="0" smtClean="0"/>
              <a:t>– How often do you buy </a:t>
            </a:r>
            <a:r>
              <a:rPr lang="en-US" sz="600" dirty="0" smtClean="0"/>
              <a:t>Face makeup for </a:t>
            </a:r>
            <a:r>
              <a:rPr lang="en-US" sz="600" dirty="0" smtClean="0"/>
              <a:t>you or for offer in…?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59255"/>
              </p:ext>
            </p:extLst>
          </p:nvPr>
        </p:nvGraphicFramePr>
        <p:xfrm>
          <a:off x="35496" y="1563638"/>
          <a:ext cx="8856983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07184"/>
                <a:gridCol w="660967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Annual Average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 Frequency of 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Purchase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18694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Face makeup is bought in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average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3 to 6 times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in a year</a:t>
            </a:r>
            <a:endParaRPr lang="en-US" sz="1900" dirty="0">
              <a:latin typeface="Montserrat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61153"/>
              </p:ext>
            </p:extLst>
          </p:nvPr>
        </p:nvGraphicFramePr>
        <p:xfrm>
          <a:off x="107504" y="987574"/>
          <a:ext cx="273630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makeup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Purchase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Frequency of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</a:t>
                      </a:r>
                      <a:r>
                        <a:rPr lang="en-US" sz="90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8484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08227030"/>
              </p:ext>
            </p:extLst>
          </p:nvPr>
        </p:nvGraphicFramePr>
        <p:xfrm>
          <a:off x="179512" y="2355726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402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/>
              <a:t>Base: Total buy in each channel (109/ 42/ 10*/ 14*/ 65/ 23/ 47/ 26/ 43/ 67)</a:t>
            </a:r>
          </a:p>
          <a:p>
            <a:r>
              <a:rPr lang="en-US" sz="600" dirty="0" smtClean="0"/>
              <a:t>Q8d/e </a:t>
            </a:r>
            <a:r>
              <a:rPr lang="en-US" sz="600" dirty="0" smtClean="0"/>
              <a:t>– How many units </a:t>
            </a:r>
            <a:r>
              <a:rPr lang="en-US" sz="600" dirty="0" smtClean="0"/>
              <a:t>did </a:t>
            </a:r>
            <a:r>
              <a:rPr lang="en-US" sz="600" dirty="0" smtClean="0"/>
              <a:t>you bought last time? How much did you spent?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423219"/>
              </p:ext>
            </p:extLst>
          </p:nvPr>
        </p:nvGraphicFramePr>
        <p:xfrm>
          <a:off x="179510" y="1737512"/>
          <a:ext cx="8784980" cy="25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122"/>
                <a:gridCol w="864096"/>
                <a:gridCol w="792088"/>
                <a:gridCol w="758959"/>
                <a:gridCol w="728180"/>
                <a:gridCol w="800998"/>
                <a:gridCol w="765237"/>
                <a:gridCol w="763942"/>
                <a:gridCol w="743786"/>
                <a:gridCol w="743786"/>
                <a:gridCol w="743786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% Shoppers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76146"/>
              </p:ext>
            </p:extLst>
          </p:nvPr>
        </p:nvGraphicFramePr>
        <p:xfrm>
          <a:off x="107504" y="9875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makeup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Characterization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Number of Units bought last time and Value Spent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57734"/>
              </p:ext>
            </p:extLst>
          </p:nvPr>
        </p:nvGraphicFramePr>
        <p:xfrm>
          <a:off x="179512" y="2143126"/>
          <a:ext cx="8784975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2128"/>
                <a:gridCol w="792088"/>
                <a:gridCol w="792088"/>
                <a:gridCol w="792088"/>
                <a:gridCol w="759839"/>
                <a:gridCol w="726819"/>
                <a:gridCol w="799501"/>
                <a:gridCol w="804265"/>
                <a:gridCol w="722053"/>
                <a:gridCol w="722053"/>
                <a:gridCol w="722053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Average units bought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2,09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23478"/>
            <a:ext cx="8101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Who buys Face makeup tend to spend between 13€ and 43€ and buy in average 2 units</a:t>
            </a:r>
          </a:p>
        </p:txBody>
      </p:sp>
    </p:spTree>
    <p:extLst>
      <p:ext uri="{BB962C8B-B14F-4D97-AF65-F5344CB8AC3E}">
        <p14:creationId xmlns:p14="http://schemas.microsoft.com/office/powerpoint/2010/main" val="313615590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42199631"/>
              </p:ext>
            </p:extLst>
          </p:nvPr>
        </p:nvGraphicFramePr>
        <p:xfrm>
          <a:off x="463720" y="1914273"/>
          <a:ext cx="8160568" cy="2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17388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1/3 perceived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that they spent less on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face makeup during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2020</a:t>
            </a:r>
            <a:endParaRPr lang="en-US" sz="1900" b="1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Q8f- </a:t>
            </a:r>
            <a:r>
              <a:rPr lang="en-US" sz="600" dirty="0" smtClean="0">
                <a:latin typeface="Montserrat"/>
              </a:rPr>
              <a:t>Comparatively with previous year, would you say that…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53231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makeup products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Evolution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Shopper Perception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01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203598"/>
            <a:ext cx="43924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Perfumery channel </a:t>
            </a:r>
            <a:r>
              <a:rPr lang="en-US" sz="11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 represented …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26% of the sales in volume</a:t>
            </a:r>
          </a:p>
          <a:p>
            <a:pPr lvl="0"/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(22%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4%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perfumeries)</a:t>
            </a:r>
            <a:endParaRPr lang="en-US" sz="1200" dirty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16%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10%)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39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% of the sales in value</a:t>
            </a:r>
          </a:p>
          <a:p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(34% perfumery groups + 6% other perfumeries)</a:t>
            </a: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25%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14%)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2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2666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 6 732 441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15592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39 762 035 €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2067694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2067694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293179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293179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74936"/>
              </p:ext>
            </p:extLst>
          </p:nvPr>
        </p:nvGraphicFramePr>
        <p:xfrm>
          <a:off x="179512" y="699542"/>
          <a:ext cx="38884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Cleaning Products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52292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Reasons to choose or not Perfumeries channel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0614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173884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Perfumery channel chosen for the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brands and value for money</a:t>
            </a:r>
            <a:endParaRPr lang="en-US" sz="19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While other channels more for the Prices and Promotions</a:t>
            </a:r>
            <a:endParaRPr lang="en-US" sz="16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each channel </a:t>
            </a:r>
            <a:r>
              <a:rPr lang="en-US" sz="600" dirty="0" smtClean="0">
                <a:latin typeface="Montserrat"/>
              </a:rPr>
              <a:t>(153/ 47/ 78/ 67/ 74)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Q8i </a:t>
            </a:r>
            <a:r>
              <a:rPr lang="en-US" sz="600" dirty="0" smtClean="0">
                <a:latin typeface="Montserrat"/>
              </a:rPr>
              <a:t>– Why did you buy fragrances in…?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5463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 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Reasons of purchase vs. other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841837439"/>
              </p:ext>
            </p:extLst>
          </p:nvPr>
        </p:nvGraphicFramePr>
        <p:xfrm>
          <a:off x="-36512" y="2139702"/>
          <a:ext cx="4392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672619820"/>
              </p:ext>
            </p:extLst>
          </p:nvPr>
        </p:nvGraphicFramePr>
        <p:xfrm>
          <a:off x="327585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822197278"/>
              </p:ext>
            </p:extLst>
          </p:nvPr>
        </p:nvGraphicFramePr>
        <p:xfrm>
          <a:off x="471601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210975763"/>
              </p:ext>
            </p:extLst>
          </p:nvPr>
        </p:nvGraphicFramePr>
        <p:xfrm>
          <a:off x="7236296" y="2141396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71048"/>
              </p:ext>
            </p:extLst>
          </p:nvPr>
        </p:nvGraphicFramePr>
        <p:xfrm>
          <a:off x="2123728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76614"/>
              </p:ext>
            </p:extLst>
          </p:nvPr>
        </p:nvGraphicFramePr>
        <p:xfrm>
          <a:off x="3540224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Catalogue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2784"/>
              </p:ext>
            </p:extLst>
          </p:nvPr>
        </p:nvGraphicFramePr>
        <p:xfrm>
          <a:off x="6132712" y="1707654"/>
          <a:ext cx="1175792" cy="39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Pharmacy &amp; Health Areas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63193"/>
              </p:ext>
            </p:extLst>
          </p:nvPr>
        </p:nvGraphicFramePr>
        <p:xfrm>
          <a:off x="7380312" y="1851670"/>
          <a:ext cx="1679848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9848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err="1" smtClean="0">
                          <a:latin typeface="Montserrat" panose="00000500000000000000" pitchFamily="2" charset="0"/>
                        </a:rPr>
                        <a:t>Hiper</a:t>
                      </a:r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/Supermarket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3058834784"/>
              </p:ext>
            </p:extLst>
          </p:nvPr>
        </p:nvGraphicFramePr>
        <p:xfrm>
          <a:off x="6084168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54503"/>
              </p:ext>
            </p:extLst>
          </p:nvPr>
        </p:nvGraphicFramePr>
        <p:xfrm>
          <a:off x="4764360" y="1851670"/>
          <a:ext cx="1175792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Makeup Stores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44385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5729518" cy="766957"/>
          </a:xfrm>
        </p:spPr>
        <p:txBody>
          <a:bodyPr/>
          <a:lstStyle/>
          <a:p>
            <a:r>
              <a:rPr lang="en-US" dirty="0" smtClean="0"/>
              <a:t>The main reason </a:t>
            </a:r>
            <a:r>
              <a:rPr lang="en-US" dirty="0" smtClean="0"/>
              <a:t>to </a:t>
            </a:r>
            <a:r>
              <a:rPr lang="en-US" dirty="0" smtClean="0"/>
              <a:t>not buy </a:t>
            </a:r>
            <a:r>
              <a:rPr lang="en-US" dirty="0" smtClean="0"/>
              <a:t>face makeup </a:t>
            </a:r>
            <a:r>
              <a:rPr lang="en-US" dirty="0" smtClean="0"/>
              <a:t>in Perfumeries are the “higher prices”</a:t>
            </a:r>
            <a:endParaRPr lang="en-US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73945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19%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buy Face makeup </a:t>
            </a:r>
            <a:r>
              <a:rPr lang="en-US" sz="1800" b="0" kern="0" dirty="0" smtClean="0">
                <a:cs typeface="Calibri" panose="020F0502020204030204" pitchFamily="34" charset="0"/>
              </a:rPr>
              <a:t>but don’t do it in Perfumeries'</a:t>
            </a:r>
            <a:endParaRPr lang="en-US" sz="18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259155557"/>
              </p:ext>
            </p:extLst>
          </p:nvPr>
        </p:nvGraphicFramePr>
        <p:xfrm>
          <a:off x="323528" y="1851670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49872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Consideration &amp; Reasons to not buy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face makeup but </a:t>
            </a:r>
            <a:r>
              <a:rPr lang="en-US" sz="600" dirty="0" smtClean="0">
                <a:latin typeface="Montserrat"/>
              </a:rPr>
              <a:t>not in Perfumeries </a:t>
            </a:r>
            <a:r>
              <a:rPr lang="en-US" sz="600" dirty="0" smtClean="0">
                <a:latin typeface="Montserrat"/>
              </a:rPr>
              <a:t>(190)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Q8g/h </a:t>
            </a:r>
            <a:r>
              <a:rPr lang="en-US" sz="600" dirty="0" smtClean="0">
                <a:latin typeface="Montserrat"/>
              </a:rPr>
              <a:t>– When you plan to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do you consider Perfumeries? Why don’t you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Perfumeries?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216" y="321982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 but </a:t>
            </a:r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39% 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of them consider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to buy in Perfumeries</a:t>
            </a:r>
          </a:p>
        </p:txBody>
      </p:sp>
    </p:spTree>
    <p:extLst>
      <p:ext uri="{BB962C8B-B14F-4D97-AF65-F5344CB8AC3E}">
        <p14:creationId xmlns:p14="http://schemas.microsoft.com/office/powerpoint/2010/main" val="374865587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Engagement with Stores and Brands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3606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08889854"/>
              </p:ext>
            </p:extLst>
          </p:nvPr>
        </p:nvGraphicFramePr>
        <p:xfrm>
          <a:off x="323528" y="185167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83969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Stores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(135) </a:t>
            </a:r>
            <a:r>
              <a:rPr lang="en-US" sz="600" dirty="0" smtClean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(21)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Q8j/m </a:t>
            </a:r>
            <a:r>
              <a:rPr lang="en-US" sz="600" dirty="0" smtClean="0">
                <a:latin typeface="Montserrat"/>
              </a:rPr>
              <a:t>– In each perfumeries do you use to buy?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768244" y="145562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6768244" y="1167594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68244" y="879562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682031" y="1275606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14%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Face makeup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 groups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8496944" cy="766957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Perfumes &amp; </a:t>
            </a:r>
            <a:r>
              <a:rPr lang="en-US" dirty="0" err="1" smtClean="0">
                <a:latin typeface="Montserrat" panose="00000500000000000000" pitchFamily="2" charset="0"/>
              </a:rPr>
              <a:t>Companhia</a:t>
            </a:r>
            <a:r>
              <a:rPr lang="en-US" dirty="0" smtClean="0">
                <a:latin typeface="Montserrat" panose="00000500000000000000" pitchFamily="2" charset="0"/>
              </a:rPr>
              <a:t> leads as the preferred store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</a:t>
            </a:r>
            <a:r>
              <a:rPr lang="en-US" sz="1600" b="0" dirty="0" smtClean="0">
                <a:latin typeface="Montserrat" panose="00000500000000000000" pitchFamily="2" charset="0"/>
              </a:rPr>
              <a:t>by Sephora and </a:t>
            </a:r>
            <a:r>
              <a:rPr lang="en-US" sz="1600" b="0" dirty="0" err="1" smtClean="0">
                <a:latin typeface="Montserrat" panose="00000500000000000000" pitchFamily="2" charset="0"/>
              </a:rPr>
              <a:t>Boticário</a:t>
            </a:r>
            <a:r>
              <a:rPr lang="en-US" sz="1600" b="0" dirty="0" smtClean="0">
                <a:latin typeface="Montserrat" panose="00000500000000000000" pitchFamily="2" charset="0"/>
              </a:rPr>
              <a:t> </a:t>
            </a:r>
            <a:endParaRPr lang="en-US" b="0" dirty="0">
              <a:latin typeface="Montserrat" panose="00000500000000000000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660232" y="264993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2%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Face makeup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others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161977415"/>
              </p:ext>
            </p:extLst>
          </p:nvPr>
        </p:nvGraphicFramePr>
        <p:xfrm>
          <a:off x="2915816" y="2715766"/>
          <a:ext cx="3528392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5900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Groups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4863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Others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864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1470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Top Brands more bought (Top 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(135) </a:t>
            </a:r>
            <a:r>
              <a:rPr lang="en-US" sz="600" dirty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(21)</a:t>
            </a:r>
            <a:endParaRPr lang="en-US" sz="600" dirty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Q8 k/l/n/o </a:t>
            </a:r>
            <a:r>
              <a:rPr lang="en-US" sz="600" dirty="0" smtClean="0">
                <a:latin typeface="Montserrat"/>
              </a:rPr>
              <a:t>– Which brands do you buy in Perfumery groups/other perfumeries?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539552" y="123478"/>
            <a:ext cx="8435975" cy="720080"/>
          </a:xfrm>
        </p:spPr>
        <p:txBody>
          <a:bodyPr/>
          <a:lstStyle/>
          <a:p>
            <a:r>
              <a:rPr lang="en-US" dirty="0" err="1" smtClean="0">
                <a:latin typeface="Montserrat" panose="00000500000000000000" pitchFamily="2" charset="0"/>
              </a:rPr>
              <a:t>Boticário</a:t>
            </a:r>
            <a:r>
              <a:rPr lang="en-US" dirty="0" smtClean="0">
                <a:latin typeface="Montserrat" panose="00000500000000000000" pitchFamily="2" charset="0"/>
              </a:rPr>
              <a:t> leads as the preferred brand in </a:t>
            </a:r>
            <a:r>
              <a:rPr lang="en-US" dirty="0" smtClean="0">
                <a:latin typeface="Montserrat" panose="00000500000000000000" pitchFamily="2" charset="0"/>
              </a:rPr>
              <a:t>Perfumery </a:t>
            </a:r>
            <a:r>
              <a:rPr lang="en-US" dirty="0" smtClean="0">
                <a:latin typeface="Montserrat" panose="00000500000000000000" pitchFamily="2" charset="0"/>
              </a:rPr>
              <a:t>groups</a:t>
            </a:r>
            <a:r>
              <a:rPr lang="en-US" b="0" dirty="0" smtClean="0">
                <a:latin typeface="Montserrat" panose="00000500000000000000" pitchFamily="2" charset="0"/>
              </a:rPr>
              <a:t/>
            </a:r>
            <a:br>
              <a:rPr lang="en-US" b="0" dirty="0" smtClean="0">
                <a:latin typeface="Montserrat" panose="00000500000000000000" pitchFamily="2" charset="0"/>
              </a:rPr>
            </a:br>
            <a:r>
              <a:rPr lang="en-US" sz="1600" b="0" dirty="0" err="1" smtClean="0">
                <a:latin typeface="Montserrat" panose="00000500000000000000" pitchFamily="2" charset="0"/>
              </a:rPr>
              <a:t>Maybeline</a:t>
            </a:r>
            <a:r>
              <a:rPr lang="en-US" sz="1600" b="0" dirty="0" smtClean="0">
                <a:latin typeface="Montserrat" panose="00000500000000000000" pitchFamily="2" charset="0"/>
              </a:rPr>
              <a:t> and </a:t>
            </a:r>
            <a:r>
              <a:rPr lang="en-US" sz="1600" b="0" dirty="0" err="1" smtClean="0">
                <a:latin typeface="Montserrat" panose="00000500000000000000" pitchFamily="2" charset="0"/>
              </a:rPr>
              <a:t>L’Oreal</a:t>
            </a:r>
            <a:r>
              <a:rPr lang="en-US" sz="1600" b="0" dirty="0" smtClean="0">
                <a:latin typeface="Montserrat" panose="00000500000000000000" pitchFamily="2" charset="0"/>
              </a:rPr>
              <a:t> in other perfumeries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250582626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8996"/>
              </p:ext>
            </p:extLst>
          </p:nvPr>
        </p:nvGraphicFramePr>
        <p:xfrm>
          <a:off x="39553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 Groups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744339728"/>
              </p:ext>
            </p:extLst>
          </p:nvPr>
        </p:nvGraphicFramePr>
        <p:xfrm>
          <a:off x="442798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79519"/>
              </p:ext>
            </p:extLst>
          </p:nvPr>
        </p:nvGraphicFramePr>
        <p:xfrm>
          <a:off x="471601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Other Perfumery 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08847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Montserrat"/>
              </a:rPr>
              <a:t>Nails Polish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7327448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Category penetration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9587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2605"/>
            <a:ext cx="6048672" cy="766957"/>
          </a:xfrm>
        </p:spPr>
        <p:txBody>
          <a:bodyPr/>
          <a:lstStyle/>
          <a:p>
            <a:r>
              <a:rPr lang="en-US" sz="1800" dirty="0" smtClean="0"/>
              <a:t>28% bought Nails polish </a:t>
            </a:r>
            <a:r>
              <a:rPr lang="en-US" sz="1800" dirty="0" err="1" smtClean="0"/>
              <a:t>duirng</a:t>
            </a:r>
            <a:r>
              <a:rPr lang="en-US" sz="1800" dirty="0" smtClean="0"/>
              <a:t> </a:t>
            </a:r>
            <a:r>
              <a:rPr lang="en-US" sz="1800" dirty="0" smtClean="0"/>
              <a:t>2020</a:t>
            </a:r>
            <a:br>
              <a:rPr lang="en-US" sz="1800" dirty="0" smtClean="0"/>
            </a:br>
            <a:r>
              <a:rPr lang="en-US" sz="1400" b="0" dirty="0" smtClean="0"/>
              <a:t>The majority in Perfumery channel</a:t>
            </a:r>
            <a:endParaRPr lang="en-US" sz="1400" b="0" dirty="0"/>
          </a:p>
        </p:txBody>
      </p:sp>
      <p:sp>
        <p:nvSpPr>
          <p:cNvPr id="6" name="Title 5"/>
          <p:cNvSpPr>
            <a:spLocks noGrp="1"/>
          </p:cNvSpPr>
          <p:nvPr>
            <p:ph type="ctrTitle" idx="2"/>
          </p:nvPr>
        </p:nvSpPr>
        <p:spPr>
          <a:xfrm>
            <a:off x="6685832" y="2913646"/>
            <a:ext cx="2134640" cy="522200"/>
          </a:xfrm>
        </p:spPr>
        <p:txBody>
          <a:bodyPr/>
          <a:lstStyle/>
          <a:p>
            <a:r>
              <a:rPr lang="en-US" sz="1600" b="0" dirty="0" smtClean="0">
                <a:cs typeface="Calibri" panose="020F0502020204030204" pitchFamily="34" charset="0"/>
              </a:rPr>
              <a:t>» </a:t>
            </a:r>
            <a:r>
              <a:rPr lang="en-US" sz="1600" b="0" dirty="0" smtClean="0">
                <a:cs typeface="Calibri" panose="020F0502020204030204" pitchFamily="34" charset="0"/>
              </a:rPr>
              <a:t>25% </a:t>
            </a:r>
            <a:r>
              <a:rPr lang="en-US" sz="1600" b="0" dirty="0" smtClean="0">
                <a:cs typeface="Calibri" panose="020F0502020204030204" pitchFamily="34" charset="0"/>
              </a:rPr>
              <a:t>for own usage » </a:t>
            </a:r>
            <a:r>
              <a:rPr lang="en-US" sz="1600" b="0" dirty="0" smtClean="0">
                <a:cs typeface="Calibri" panose="020F0502020204030204" pitchFamily="34" charset="0"/>
              </a:rPr>
              <a:t>18% </a:t>
            </a:r>
            <a:r>
              <a:rPr lang="en-US" sz="1600" b="0" dirty="0" smtClean="0">
                <a:cs typeface="Calibri" panose="020F0502020204030204" pitchFamily="34" charset="0"/>
              </a:rPr>
              <a:t>for offer</a:t>
            </a:r>
            <a:endParaRPr lang="en-US" sz="1600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589240" y="1404708"/>
            <a:ext cx="2591272" cy="1167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28%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>
                <a:cs typeface="Calibri" panose="020F0502020204030204" pitchFamily="34" charset="0"/>
              </a:rPr>
              <a:t>bought</a:t>
            </a:r>
            <a:r>
              <a:rPr lang="en-US" sz="1800" b="0" kern="0" dirty="0" smtClean="0">
                <a:cs typeface="Calibri" panose="020F0502020204030204" pitchFamily="34" charset="0"/>
              </a:rPr>
              <a:t> </a:t>
            </a:r>
            <a:r>
              <a:rPr lang="en-US" sz="1800" b="0" kern="0" dirty="0">
                <a:cs typeface="Calibri" panose="020F0502020204030204" pitchFamily="34" charset="0"/>
              </a:rPr>
              <a:t>N</a:t>
            </a:r>
            <a:r>
              <a:rPr lang="en-US" sz="1800" b="0" kern="0" dirty="0" smtClean="0">
                <a:cs typeface="Calibri" panose="020F0502020204030204" pitchFamily="34" charset="0"/>
              </a:rPr>
              <a:t>ails polish </a:t>
            </a:r>
            <a:r>
              <a:rPr lang="en-US" sz="1800" b="0" kern="0" dirty="0" smtClean="0">
                <a:cs typeface="Calibri" panose="020F0502020204030204" pitchFamily="34" charset="0"/>
              </a:rPr>
              <a:t>for </a:t>
            </a:r>
            <a:r>
              <a:rPr lang="en-US" sz="1800" b="0" kern="0" dirty="0" smtClean="0">
                <a:cs typeface="Calibri" panose="020F0502020204030204" pitchFamily="34" charset="0"/>
              </a:rPr>
              <a:t>own usage or offer</a:t>
            </a:r>
            <a:endParaRPr lang="en-US" sz="1800" b="0" kern="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660232" y="4209790"/>
            <a:ext cx="213464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b="0" kern="0" dirty="0">
                <a:cs typeface="Calibri" panose="020F0502020204030204" pitchFamily="34" charset="0"/>
              </a:rPr>
              <a:t>(</a:t>
            </a:r>
            <a:r>
              <a:rPr lang="en-US" sz="1200" b="0" kern="0" dirty="0" smtClean="0">
                <a:cs typeface="Calibri" panose="020F0502020204030204" pitchFamily="34" charset="0"/>
              </a:rPr>
              <a:t> </a:t>
            </a:r>
            <a:r>
              <a:rPr lang="en-US" sz="1200" b="0" kern="0" dirty="0" smtClean="0">
                <a:cs typeface="Calibri" panose="020F0502020204030204" pitchFamily="34" charset="0"/>
              </a:rPr>
              <a:t>29% </a:t>
            </a:r>
            <a:r>
              <a:rPr lang="en-US" sz="1200" b="0" kern="0" dirty="0" smtClean="0">
                <a:cs typeface="Calibri" panose="020F0502020204030204" pitchFamily="34" charset="0"/>
              </a:rPr>
              <a:t>in 2019*)</a:t>
            </a:r>
          </a:p>
          <a:p>
            <a:r>
              <a:rPr lang="en-US" sz="1000" b="0" kern="0" dirty="0">
                <a:cs typeface="Calibri" panose="020F0502020204030204" pitchFamily="34" charset="0"/>
              </a:rPr>
              <a:t>* CATI methodology with lower social class</a:t>
            </a:r>
            <a:endParaRPr lang="en-US" sz="10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429873776"/>
              </p:ext>
            </p:extLst>
          </p:nvPr>
        </p:nvGraphicFramePr>
        <p:xfrm>
          <a:off x="323528" y="1563638"/>
          <a:ext cx="52802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47377"/>
              </p:ext>
            </p:extLst>
          </p:nvPr>
        </p:nvGraphicFramePr>
        <p:xfrm>
          <a:off x="251520" y="11037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Nails polish Category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% of Shoppers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4650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Q10a/b-During </a:t>
            </a:r>
            <a:r>
              <a:rPr lang="en-US" sz="600" dirty="0" smtClean="0">
                <a:latin typeface="Montserrat"/>
              </a:rPr>
              <a:t>2020, did you bought </a:t>
            </a:r>
            <a:r>
              <a:rPr lang="en-US" sz="600" dirty="0" smtClean="0">
                <a:latin typeface="Montserrat"/>
              </a:rPr>
              <a:t>nails polish for </a:t>
            </a:r>
            <a:r>
              <a:rPr lang="en-US" sz="600" dirty="0" smtClean="0">
                <a:latin typeface="Montserrat"/>
              </a:rPr>
              <a:t>you or for offer in any of this places?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1520" y="2571750"/>
            <a:ext cx="3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flipH="1">
            <a:off x="4355976" y="1620732"/>
            <a:ext cx="1440160" cy="756084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Montserrat" panose="00000500000000000000" pitchFamily="2" charset="0"/>
              </a:rPr>
              <a:t>12% </a:t>
            </a:r>
            <a:endParaRPr lang="en-US" sz="1400" b="1" dirty="0" smtClean="0">
              <a:latin typeface="Montserrat" panose="00000500000000000000" pitchFamily="2" charset="0"/>
            </a:endParaRPr>
          </a:p>
          <a:p>
            <a:pPr algn="ctr"/>
            <a:r>
              <a:rPr lang="en-US" sz="1000" dirty="0" smtClean="0">
                <a:latin typeface="Montserrat" panose="00000500000000000000" pitchFamily="2" charset="0"/>
              </a:rPr>
              <a:t>buy in Perfumeries</a:t>
            </a:r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703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Purchase frequency &amp; characterization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5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203598"/>
            <a:ext cx="43924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Perfumery channel </a:t>
            </a:r>
            <a:r>
              <a:rPr lang="en-US" sz="11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 represented …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26% of the sales in volume</a:t>
            </a:r>
          </a:p>
          <a:p>
            <a:pPr lvl="0"/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(22%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4%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perfumeries)</a:t>
            </a:r>
            <a:endParaRPr lang="en-US" sz="1200" dirty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15%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10%)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36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% of the sales in value</a:t>
            </a:r>
          </a:p>
          <a:p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(30% perfumery groups + 5% other perfumeries)</a:t>
            </a: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22%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13%)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2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2666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 17 291 348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15592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100 597 402 €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2067694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2067694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293179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293179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66736"/>
              </p:ext>
            </p:extLst>
          </p:nvPr>
        </p:nvGraphicFramePr>
        <p:xfrm>
          <a:off x="179512" y="699542"/>
          <a:ext cx="38884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Body Moisturizing Creams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37892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24019172"/>
              </p:ext>
            </p:extLst>
          </p:nvPr>
        </p:nvGraphicFramePr>
        <p:xfrm>
          <a:off x="0" y="199568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59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</a:t>
            </a:r>
            <a:r>
              <a:rPr lang="en-US" sz="600" dirty="0" smtClean="0"/>
              <a:t>(89 </a:t>
            </a:r>
            <a:r>
              <a:rPr lang="en-US" sz="600" dirty="0" smtClean="0"/>
              <a:t>/ </a:t>
            </a:r>
            <a:r>
              <a:rPr lang="en-US" sz="600" dirty="0" smtClean="0"/>
              <a:t>35/ 10*/ 61 </a:t>
            </a:r>
            <a:r>
              <a:rPr lang="en-US" sz="600" dirty="0" smtClean="0"/>
              <a:t>/ </a:t>
            </a:r>
            <a:r>
              <a:rPr lang="en-US" sz="600" dirty="0" smtClean="0"/>
              <a:t>32/ 26/ 58/ 26)</a:t>
            </a:r>
            <a:endParaRPr lang="en-US" sz="600" dirty="0" smtClean="0"/>
          </a:p>
          <a:p>
            <a:r>
              <a:rPr lang="en-US" sz="600" dirty="0" smtClean="0"/>
              <a:t>Q10c </a:t>
            </a:r>
            <a:r>
              <a:rPr lang="en-US" sz="600" dirty="0" smtClean="0"/>
              <a:t>– How often do you buy </a:t>
            </a:r>
            <a:r>
              <a:rPr lang="en-US" sz="600" dirty="0" smtClean="0"/>
              <a:t>nails polish</a:t>
            </a:r>
            <a:r>
              <a:rPr lang="en-US" sz="600" dirty="0" smtClean="0"/>
              <a:t> </a:t>
            </a:r>
            <a:r>
              <a:rPr lang="en-US" sz="600" dirty="0" smtClean="0"/>
              <a:t>for you or for offer in…?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51282"/>
              </p:ext>
            </p:extLst>
          </p:nvPr>
        </p:nvGraphicFramePr>
        <p:xfrm>
          <a:off x="107502" y="1563638"/>
          <a:ext cx="8784977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4178"/>
                <a:gridCol w="936104"/>
                <a:gridCol w="936104"/>
                <a:gridCol w="864096"/>
                <a:gridCol w="936104"/>
                <a:gridCol w="864096"/>
                <a:gridCol w="997258"/>
                <a:gridCol w="877555"/>
                <a:gridCol w="789482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Annual Average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 Frequency of 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Purchase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3,94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186944"/>
            <a:ext cx="87849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Nails Polish is bought in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average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3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to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5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times in a year</a:t>
            </a:r>
            <a:endParaRPr lang="en-US" sz="1900" dirty="0">
              <a:latin typeface="Montserrat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386562"/>
              </p:ext>
            </p:extLst>
          </p:nvPr>
        </p:nvGraphicFramePr>
        <p:xfrm>
          <a:off x="107504" y="987574"/>
          <a:ext cx="273630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Nails polish Purchase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Frequency of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purchase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 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214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81795693"/>
              </p:ext>
            </p:extLst>
          </p:nvPr>
        </p:nvGraphicFramePr>
        <p:xfrm>
          <a:off x="179512" y="2355726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402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/>
              <a:t>Base: Total buy in each channel (89 / 35/ 10*/ 61 / 32/ 26/ 58/ 26)</a:t>
            </a:r>
          </a:p>
          <a:p>
            <a:r>
              <a:rPr lang="en-US" sz="600" dirty="0" smtClean="0"/>
              <a:t>Q10d/e </a:t>
            </a:r>
            <a:r>
              <a:rPr lang="en-US" sz="600" dirty="0" smtClean="0"/>
              <a:t>– How many units </a:t>
            </a:r>
            <a:r>
              <a:rPr lang="en-US" sz="600" dirty="0" smtClean="0"/>
              <a:t>did </a:t>
            </a:r>
            <a:r>
              <a:rPr lang="en-US" sz="600" dirty="0" smtClean="0"/>
              <a:t>you bought last time? How much did you spent?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38735"/>
              </p:ext>
            </p:extLst>
          </p:nvPr>
        </p:nvGraphicFramePr>
        <p:xfrm>
          <a:off x="179510" y="1737512"/>
          <a:ext cx="8712972" cy="25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6894"/>
                <a:gridCol w="1029513"/>
                <a:gridCol w="943721"/>
                <a:gridCol w="904249"/>
                <a:gridCol w="954336"/>
                <a:gridCol w="911729"/>
                <a:gridCol w="910186"/>
                <a:gridCol w="886172"/>
                <a:gridCol w="886172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% Shoppers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9024" y="212699"/>
            <a:ext cx="87849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Who buys Nails Polish tend to spend in average 15€ and buy 2 units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32290"/>
              </p:ext>
            </p:extLst>
          </p:nvPr>
        </p:nvGraphicFramePr>
        <p:xfrm>
          <a:off x="107504" y="9875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Nails polish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Characterization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Number of Units bought last time and Value Spent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58171"/>
              </p:ext>
            </p:extLst>
          </p:nvPr>
        </p:nvGraphicFramePr>
        <p:xfrm>
          <a:off x="179512" y="2143126"/>
          <a:ext cx="8712967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8364"/>
                <a:gridCol w="940749"/>
                <a:gridCol w="940749"/>
                <a:gridCol w="940749"/>
                <a:gridCol w="902448"/>
                <a:gridCol w="949554"/>
                <a:gridCol w="955212"/>
                <a:gridCol w="857571"/>
                <a:gridCol w="857571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Average units bought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1,99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2,28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2,80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5043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36370926"/>
              </p:ext>
            </p:extLst>
          </p:nvPr>
        </p:nvGraphicFramePr>
        <p:xfrm>
          <a:off x="463720" y="1914273"/>
          <a:ext cx="8160568" cy="2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17388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1/3 perceived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that they spent less on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nails polish during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2020</a:t>
            </a:r>
            <a:endParaRPr lang="en-US" sz="1900" b="1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Q10f- </a:t>
            </a:r>
            <a:r>
              <a:rPr lang="en-US" sz="600" dirty="0" smtClean="0">
                <a:latin typeface="Montserrat"/>
              </a:rPr>
              <a:t>Comparatively with previous year, would you say that…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54325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Nails polish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Evolution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Shopper Perception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99653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Reasons to choose or not Perfumeries channel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4231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173884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Perfumery channel chosen for the variety and brands</a:t>
            </a:r>
          </a:p>
          <a:p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While other channels more for the Prices and Promotions</a:t>
            </a:r>
            <a:endParaRPr lang="en-US" sz="16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each channel </a:t>
            </a:r>
            <a:r>
              <a:rPr lang="en-US" sz="600" dirty="0" smtClean="0">
                <a:latin typeface="Montserrat"/>
              </a:rPr>
              <a:t>(122/ 32/ 70/ 42/ 61)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Q10i </a:t>
            </a:r>
            <a:r>
              <a:rPr lang="en-US" sz="600" dirty="0" smtClean="0">
                <a:latin typeface="Montserrat"/>
              </a:rPr>
              <a:t>– Why did you buy fragrances in…?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5463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 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Reasons of purchase vs. other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041830044"/>
              </p:ext>
            </p:extLst>
          </p:nvPr>
        </p:nvGraphicFramePr>
        <p:xfrm>
          <a:off x="-36512" y="2139702"/>
          <a:ext cx="4392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496787594"/>
              </p:ext>
            </p:extLst>
          </p:nvPr>
        </p:nvGraphicFramePr>
        <p:xfrm>
          <a:off x="327585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268790850"/>
              </p:ext>
            </p:extLst>
          </p:nvPr>
        </p:nvGraphicFramePr>
        <p:xfrm>
          <a:off x="471601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486929031"/>
              </p:ext>
            </p:extLst>
          </p:nvPr>
        </p:nvGraphicFramePr>
        <p:xfrm>
          <a:off x="7236296" y="2141396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71048"/>
              </p:ext>
            </p:extLst>
          </p:nvPr>
        </p:nvGraphicFramePr>
        <p:xfrm>
          <a:off x="2123728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76614"/>
              </p:ext>
            </p:extLst>
          </p:nvPr>
        </p:nvGraphicFramePr>
        <p:xfrm>
          <a:off x="3540224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Catalogue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2784"/>
              </p:ext>
            </p:extLst>
          </p:nvPr>
        </p:nvGraphicFramePr>
        <p:xfrm>
          <a:off x="6132712" y="1707654"/>
          <a:ext cx="1175792" cy="39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Pharmacy &amp; Health Areas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63193"/>
              </p:ext>
            </p:extLst>
          </p:nvPr>
        </p:nvGraphicFramePr>
        <p:xfrm>
          <a:off x="7380312" y="1851670"/>
          <a:ext cx="1679848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9848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err="1" smtClean="0">
                          <a:latin typeface="Montserrat" panose="00000500000000000000" pitchFamily="2" charset="0"/>
                        </a:rPr>
                        <a:t>Hiper</a:t>
                      </a:r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/Supermarket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3684761373"/>
              </p:ext>
            </p:extLst>
          </p:nvPr>
        </p:nvGraphicFramePr>
        <p:xfrm>
          <a:off x="6084168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54503"/>
              </p:ext>
            </p:extLst>
          </p:nvPr>
        </p:nvGraphicFramePr>
        <p:xfrm>
          <a:off x="4764360" y="1851670"/>
          <a:ext cx="1175792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Makeup Stores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4438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5729518" cy="766957"/>
          </a:xfrm>
        </p:spPr>
        <p:txBody>
          <a:bodyPr/>
          <a:lstStyle/>
          <a:p>
            <a:r>
              <a:rPr lang="en-US" dirty="0" smtClean="0"/>
              <a:t>The main reason </a:t>
            </a:r>
            <a:r>
              <a:rPr lang="en-US" dirty="0" smtClean="0"/>
              <a:t>to </a:t>
            </a:r>
            <a:r>
              <a:rPr lang="en-US" dirty="0" smtClean="0"/>
              <a:t>not buy </a:t>
            </a:r>
            <a:r>
              <a:rPr lang="en-US" dirty="0" smtClean="0"/>
              <a:t>nails polish </a:t>
            </a:r>
            <a:r>
              <a:rPr lang="en-US" dirty="0" smtClean="0"/>
              <a:t>in Perfumeries are the “higher prices”</a:t>
            </a:r>
            <a:endParaRPr lang="en-US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73945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15%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buy Nails polish but </a:t>
            </a:r>
            <a:r>
              <a:rPr lang="en-US" sz="1800" b="0" kern="0" dirty="0" smtClean="0">
                <a:cs typeface="Calibri" panose="020F0502020204030204" pitchFamily="34" charset="0"/>
              </a:rPr>
              <a:t>don’t do it in Perfumeries'</a:t>
            </a:r>
            <a:endParaRPr lang="en-US" sz="18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19775913"/>
              </p:ext>
            </p:extLst>
          </p:nvPr>
        </p:nvGraphicFramePr>
        <p:xfrm>
          <a:off x="323528" y="1851670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68086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Consideration &amp; Reasons to not buy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Nails polish</a:t>
            </a:r>
            <a:r>
              <a:rPr lang="en-US" sz="600" dirty="0" smtClean="0">
                <a:latin typeface="Montserrat"/>
              </a:rPr>
              <a:t> but </a:t>
            </a:r>
            <a:r>
              <a:rPr lang="en-US" sz="600" dirty="0" smtClean="0">
                <a:latin typeface="Montserrat"/>
              </a:rPr>
              <a:t>not in Perfumeries </a:t>
            </a:r>
            <a:r>
              <a:rPr lang="en-US" sz="600" dirty="0" smtClean="0">
                <a:latin typeface="Montserrat"/>
              </a:rPr>
              <a:t>(153)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Q10g/h </a:t>
            </a:r>
            <a:r>
              <a:rPr lang="en-US" sz="600" dirty="0" smtClean="0">
                <a:latin typeface="Montserrat"/>
              </a:rPr>
              <a:t>– When you plan to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do you consider Perfumeries? Why don’t you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Perfumeries?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216" y="321982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 but </a:t>
            </a:r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30% 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of them consider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to buy in Perfumeries</a:t>
            </a:r>
          </a:p>
        </p:txBody>
      </p:sp>
    </p:spTree>
    <p:extLst>
      <p:ext uri="{BB962C8B-B14F-4D97-AF65-F5344CB8AC3E}">
        <p14:creationId xmlns:p14="http://schemas.microsoft.com/office/powerpoint/2010/main" val="425215515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Engagement with Stores and Brands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1952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97033377"/>
              </p:ext>
            </p:extLst>
          </p:nvPr>
        </p:nvGraphicFramePr>
        <p:xfrm>
          <a:off x="323528" y="185167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80078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Stores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(111) </a:t>
            </a:r>
            <a:r>
              <a:rPr lang="en-US" sz="600" dirty="0" smtClean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(14)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Q10j/m </a:t>
            </a:r>
            <a:r>
              <a:rPr lang="en-US" sz="600" dirty="0" smtClean="0">
                <a:latin typeface="Montserrat"/>
              </a:rPr>
              <a:t>– In each perfumeries do you use to buy?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768244" y="145562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6768244" y="1167594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68244" y="879562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733256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11%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Nails polish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 groups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8496944" cy="766957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Perfumes &amp; </a:t>
            </a:r>
            <a:r>
              <a:rPr lang="en-US" dirty="0" err="1" smtClean="0">
                <a:latin typeface="Montserrat" panose="00000500000000000000" pitchFamily="2" charset="0"/>
              </a:rPr>
              <a:t>Companhia</a:t>
            </a:r>
            <a:r>
              <a:rPr lang="en-US" dirty="0" smtClean="0">
                <a:latin typeface="Montserrat" panose="00000500000000000000" pitchFamily="2" charset="0"/>
              </a:rPr>
              <a:t> leads as the preferred store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by </a:t>
            </a:r>
            <a:r>
              <a:rPr lang="en-US" sz="1600" b="0" dirty="0" err="1" smtClean="0">
                <a:latin typeface="Montserrat" panose="00000500000000000000" pitchFamily="2" charset="0"/>
              </a:rPr>
              <a:t>Boticário</a:t>
            </a:r>
            <a:r>
              <a:rPr lang="en-US" sz="1600" b="0" dirty="0" smtClean="0">
                <a:latin typeface="Montserrat" panose="00000500000000000000" pitchFamily="2" charset="0"/>
              </a:rPr>
              <a:t> and Sephora </a:t>
            </a:r>
            <a:endParaRPr lang="en-US" b="0" dirty="0">
              <a:latin typeface="Montserrat" panose="00000500000000000000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711457" y="2721942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1%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>
                <a:solidFill>
                  <a:schemeClr val="tx1"/>
                </a:solidFill>
                <a:cs typeface="Calibri" panose="020F0502020204030204" pitchFamily="34" charset="0"/>
              </a:rPr>
              <a:t>Nails polish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others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024815855"/>
              </p:ext>
            </p:extLst>
          </p:nvPr>
        </p:nvGraphicFramePr>
        <p:xfrm>
          <a:off x="2915816" y="2715766"/>
          <a:ext cx="3528392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5900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Groups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4863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Others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009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10897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Top Brands more bought (Top 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(111) </a:t>
            </a:r>
            <a:r>
              <a:rPr lang="en-US" sz="600" dirty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(14)</a:t>
            </a:r>
            <a:endParaRPr lang="en-US" sz="600" dirty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Q10 k/l/n/o </a:t>
            </a:r>
            <a:r>
              <a:rPr lang="en-US" sz="600" dirty="0" smtClean="0">
                <a:latin typeface="Montserrat"/>
              </a:rPr>
              <a:t>– Which brands do you buy in Perfumery groups/other perfumeries?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539552" y="123478"/>
            <a:ext cx="8435975" cy="720080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Avon and </a:t>
            </a:r>
            <a:r>
              <a:rPr lang="en-US" dirty="0" err="1" smtClean="0">
                <a:latin typeface="Montserrat" panose="00000500000000000000" pitchFamily="2" charset="0"/>
              </a:rPr>
              <a:t>Kiko</a:t>
            </a:r>
            <a:r>
              <a:rPr lang="en-US" dirty="0" smtClean="0">
                <a:latin typeface="Montserrat" panose="00000500000000000000" pitchFamily="2" charset="0"/>
              </a:rPr>
              <a:t> are the preferred brands </a:t>
            </a:r>
            <a:r>
              <a:rPr lang="en-US" dirty="0" smtClean="0">
                <a:latin typeface="Montserrat" panose="00000500000000000000" pitchFamily="2" charset="0"/>
              </a:rPr>
              <a:t>in Perfumery </a:t>
            </a:r>
            <a:r>
              <a:rPr lang="en-US" dirty="0" smtClean="0">
                <a:latin typeface="Montserrat" panose="00000500000000000000" pitchFamily="2" charset="0"/>
              </a:rPr>
              <a:t>groups 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err="1" smtClean="0">
                <a:latin typeface="Montserrat" panose="00000500000000000000" pitchFamily="2" charset="0"/>
              </a:rPr>
              <a:t>Andreia</a:t>
            </a:r>
            <a:r>
              <a:rPr lang="en-US" sz="1600" b="0" dirty="0" smtClean="0">
                <a:latin typeface="Montserrat" panose="00000500000000000000" pitchFamily="2" charset="0"/>
              </a:rPr>
              <a:t> stands out in other perfumeries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888532937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788136"/>
              </p:ext>
            </p:extLst>
          </p:nvPr>
        </p:nvGraphicFramePr>
        <p:xfrm>
          <a:off x="39553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 Groups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59220303"/>
              </p:ext>
            </p:extLst>
          </p:nvPr>
        </p:nvGraphicFramePr>
        <p:xfrm>
          <a:off x="442798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37750"/>
              </p:ext>
            </p:extLst>
          </p:nvPr>
        </p:nvGraphicFramePr>
        <p:xfrm>
          <a:off x="471601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Other Perfumery 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866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Montserrat"/>
              </a:rPr>
              <a:t>Sunscreens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8476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31590"/>
            <a:ext cx="43924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Perfumery channel </a:t>
            </a:r>
            <a:r>
              <a:rPr lang="en-US" sz="11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 represented …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20% of the sales in volume</a:t>
            </a:r>
          </a:p>
          <a:p>
            <a:pPr lvl="0"/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(19%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1%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perfumeries)</a:t>
            </a:r>
            <a:endParaRPr lang="en-US" sz="1200" dirty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13%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9</a:t>
            </a:r>
            <a:r>
              <a:rPr lang="en-US" sz="900" dirty="0">
                <a:latin typeface="Montserrat" panose="00000500000000000000" pitchFamily="2" charset="0"/>
              </a:rPr>
              <a:t>%)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48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% of the sales in value</a:t>
            </a:r>
          </a:p>
          <a:p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(44% perfumery groups + 3% other perfumeries)</a:t>
            </a: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31%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17%)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2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2666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 373 608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15592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2 692 813 €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210312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210312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282320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282320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25128"/>
              </p:ext>
            </p:extLst>
          </p:nvPr>
        </p:nvGraphicFramePr>
        <p:xfrm>
          <a:off x="179512" y="699542"/>
          <a:ext cx="38884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Body Treatment Creams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90892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Category penetration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9587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85901"/>
            <a:ext cx="5729518" cy="766957"/>
          </a:xfrm>
        </p:spPr>
        <p:txBody>
          <a:bodyPr/>
          <a:lstStyle/>
          <a:p>
            <a:r>
              <a:rPr lang="en-US" sz="1800" dirty="0" smtClean="0"/>
              <a:t>3/4 bought Sunscreens during </a:t>
            </a:r>
            <a:r>
              <a:rPr lang="en-US" sz="1800" dirty="0" smtClean="0"/>
              <a:t>2020</a:t>
            </a:r>
            <a:br>
              <a:rPr lang="en-US" sz="1800" dirty="0" smtClean="0"/>
            </a:br>
            <a:r>
              <a:rPr lang="en-US" sz="1400" b="0" dirty="0" smtClean="0"/>
              <a:t>The majority do it in a </a:t>
            </a:r>
            <a:r>
              <a:rPr lang="en-US" sz="1400" b="0" dirty="0" smtClean="0"/>
              <a:t>Hypermarket but 11% do it Perfumeries</a:t>
            </a:r>
            <a:endParaRPr lang="en-US" sz="1400" b="0" dirty="0"/>
          </a:p>
        </p:txBody>
      </p:sp>
      <p:sp>
        <p:nvSpPr>
          <p:cNvPr id="6" name="Title 5"/>
          <p:cNvSpPr>
            <a:spLocks noGrp="1"/>
          </p:cNvSpPr>
          <p:nvPr>
            <p:ph type="ctrTitle" idx="2"/>
          </p:nvPr>
        </p:nvSpPr>
        <p:spPr>
          <a:xfrm>
            <a:off x="6685832" y="2913646"/>
            <a:ext cx="2134640" cy="522200"/>
          </a:xfrm>
        </p:spPr>
        <p:txBody>
          <a:bodyPr/>
          <a:lstStyle/>
          <a:p>
            <a:r>
              <a:rPr lang="en-US" sz="1600" b="0" dirty="0" smtClean="0">
                <a:cs typeface="Calibri" panose="020F0502020204030204" pitchFamily="34" charset="0"/>
              </a:rPr>
              <a:t>» </a:t>
            </a:r>
            <a:r>
              <a:rPr lang="en-US" sz="1600" b="0" dirty="0" smtClean="0">
                <a:cs typeface="Calibri" panose="020F0502020204030204" pitchFamily="34" charset="0"/>
              </a:rPr>
              <a:t>74% </a:t>
            </a:r>
            <a:r>
              <a:rPr lang="en-US" sz="1600" b="0" dirty="0" smtClean="0">
                <a:cs typeface="Calibri" panose="020F0502020204030204" pitchFamily="34" charset="0"/>
              </a:rPr>
              <a:t>for own usage » </a:t>
            </a:r>
            <a:r>
              <a:rPr lang="en-US" sz="1600" b="0" dirty="0" smtClean="0">
                <a:cs typeface="Calibri" panose="020F0502020204030204" pitchFamily="34" charset="0"/>
              </a:rPr>
              <a:t>32% </a:t>
            </a:r>
            <a:r>
              <a:rPr lang="en-US" sz="1600" b="0" dirty="0" smtClean="0">
                <a:cs typeface="Calibri" panose="020F0502020204030204" pitchFamily="34" charset="0"/>
              </a:rPr>
              <a:t>for offer</a:t>
            </a:r>
            <a:endParaRPr lang="en-US" sz="1600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552728" y="987574"/>
            <a:ext cx="255577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74%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err="1" smtClean="0">
                <a:cs typeface="Calibri" panose="020F0502020204030204" pitchFamily="34" charset="0"/>
              </a:rPr>
              <a:t>bouhght</a:t>
            </a:r>
            <a:r>
              <a:rPr lang="en-US" sz="1800" b="0" kern="0" dirty="0" smtClean="0">
                <a:cs typeface="Calibri" panose="020F0502020204030204" pitchFamily="34" charset="0"/>
              </a:rPr>
              <a:t> </a:t>
            </a:r>
            <a:r>
              <a:rPr lang="en-US" sz="1800" b="0" kern="0" dirty="0" smtClean="0">
                <a:cs typeface="Calibri" panose="020F0502020204030204" pitchFamily="34" charset="0"/>
              </a:rPr>
              <a:t>Sunscreens</a:t>
            </a:r>
            <a:r>
              <a:rPr lang="en-US" sz="1800" b="0" kern="0" dirty="0" smtClean="0">
                <a:cs typeface="Calibri" panose="020F0502020204030204" pitchFamily="34" charset="0"/>
              </a:rPr>
              <a:t> </a:t>
            </a:r>
            <a:r>
              <a:rPr lang="en-US" sz="1800" b="0" kern="0" dirty="0" smtClean="0">
                <a:cs typeface="Calibri" panose="020F0502020204030204" pitchFamily="34" charset="0"/>
              </a:rPr>
              <a:t>for own usage or offer</a:t>
            </a:r>
            <a:endParaRPr lang="en-US" sz="1800" b="0" kern="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660232" y="4209790"/>
            <a:ext cx="213464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b="0" kern="0" dirty="0">
                <a:cs typeface="Calibri" panose="020F0502020204030204" pitchFamily="34" charset="0"/>
              </a:rPr>
              <a:t>(</a:t>
            </a:r>
            <a:r>
              <a:rPr lang="en-US" sz="1200" b="0" kern="0" dirty="0" smtClean="0">
                <a:cs typeface="Calibri" panose="020F0502020204030204" pitchFamily="34" charset="0"/>
              </a:rPr>
              <a:t> </a:t>
            </a:r>
            <a:r>
              <a:rPr lang="en-US" sz="1200" b="0" kern="0" dirty="0" smtClean="0">
                <a:cs typeface="Calibri" panose="020F0502020204030204" pitchFamily="34" charset="0"/>
              </a:rPr>
              <a:t>59% </a:t>
            </a:r>
            <a:r>
              <a:rPr lang="en-US" sz="1200" b="0" kern="0" dirty="0" smtClean="0">
                <a:cs typeface="Calibri" panose="020F0502020204030204" pitchFamily="34" charset="0"/>
              </a:rPr>
              <a:t>in 2019*)</a:t>
            </a:r>
          </a:p>
          <a:p>
            <a:r>
              <a:rPr lang="en-US" sz="1000" b="0" kern="0" dirty="0" smtClean="0">
                <a:cs typeface="Calibri" panose="020F0502020204030204" pitchFamily="34" charset="0"/>
              </a:rPr>
              <a:t>* CATI </a:t>
            </a:r>
            <a:r>
              <a:rPr lang="en-US" sz="1000" b="0" kern="0" dirty="0" smtClean="0">
                <a:cs typeface="Calibri" panose="020F0502020204030204" pitchFamily="34" charset="0"/>
              </a:rPr>
              <a:t>methodology with lower social class</a:t>
            </a:r>
            <a:endParaRPr lang="en-US" sz="10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373504724"/>
              </p:ext>
            </p:extLst>
          </p:nvPr>
        </p:nvGraphicFramePr>
        <p:xfrm>
          <a:off x="323528" y="1563638"/>
          <a:ext cx="52802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09209"/>
              </p:ext>
            </p:extLst>
          </p:nvPr>
        </p:nvGraphicFramePr>
        <p:xfrm>
          <a:off x="251520" y="11037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Sunscreens Category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% of Shoppers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4650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Q9a/b-During </a:t>
            </a:r>
            <a:r>
              <a:rPr lang="en-US" sz="600" dirty="0" smtClean="0">
                <a:latin typeface="Montserrat"/>
              </a:rPr>
              <a:t>2020, did you bought </a:t>
            </a:r>
            <a:r>
              <a:rPr lang="en-US" sz="600" dirty="0" smtClean="0">
                <a:latin typeface="Montserrat"/>
              </a:rPr>
              <a:t>Sunscreen </a:t>
            </a:r>
            <a:r>
              <a:rPr lang="en-US" sz="600" dirty="0" smtClean="0">
                <a:latin typeface="Montserrat"/>
              </a:rPr>
              <a:t>for you or for offer in any of this places?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23528" y="2607754"/>
            <a:ext cx="38159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flipH="1">
            <a:off x="4355976" y="1620732"/>
            <a:ext cx="1440160" cy="756084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Montserrat" panose="00000500000000000000" pitchFamily="2" charset="0"/>
              </a:rPr>
              <a:t>12% </a:t>
            </a:r>
            <a:endParaRPr lang="en-US" sz="1400" b="1" dirty="0" smtClean="0">
              <a:latin typeface="Montserrat" panose="00000500000000000000" pitchFamily="2" charset="0"/>
            </a:endParaRPr>
          </a:p>
          <a:p>
            <a:pPr algn="ctr"/>
            <a:r>
              <a:rPr lang="en-US" sz="1000" dirty="0" smtClean="0">
                <a:latin typeface="Montserrat" panose="00000500000000000000" pitchFamily="2" charset="0"/>
              </a:rPr>
              <a:t>buy in Perfumeries</a:t>
            </a:r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3353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Purchase frequency &amp; characterization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6918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61520013"/>
              </p:ext>
            </p:extLst>
          </p:nvPr>
        </p:nvGraphicFramePr>
        <p:xfrm>
          <a:off x="0" y="199568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59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</a:t>
            </a:r>
            <a:r>
              <a:rPr lang="en-US" sz="600" dirty="0" smtClean="0"/>
              <a:t>(77/ 41/ 8*/ 10*/ 45/ 186/ 34/ 137/ 27/ 393/ 27)</a:t>
            </a:r>
            <a:endParaRPr lang="en-US" sz="600" dirty="0" smtClean="0"/>
          </a:p>
          <a:p>
            <a:r>
              <a:rPr lang="en-US" sz="600" dirty="0" smtClean="0"/>
              <a:t>Q9c </a:t>
            </a:r>
            <a:r>
              <a:rPr lang="en-US" sz="600" dirty="0" smtClean="0"/>
              <a:t>– How often do you buy </a:t>
            </a:r>
            <a:r>
              <a:rPr lang="en-US" sz="600" dirty="0" smtClean="0"/>
              <a:t>Sunscreen for </a:t>
            </a:r>
            <a:r>
              <a:rPr lang="en-US" sz="600" dirty="0" smtClean="0"/>
              <a:t>you or for offer in…?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11816"/>
              </p:ext>
            </p:extLst>
          </p:nvPr>
        </p:nvGraphicFramePr>
        <p:xfrm>
          <a:off x="35496" y="1563638"/>
          <a:ext cx="8856986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/>
                <a:gridCol w="648072"/>
                <a:gridCol w="648072"/>
                <a:gridCol w="648072"/>
                <a:gridCol w="720080"/>
                <a:gridCol w="648072"/>
                <a:gridCol w="648072"/>
                <a:gridCol w="648072"/>
                <a:gridCol w="648072"/>
                <a:gridCol w="648072"/>
                <a:gridCol w="648072"/>
                <a:gridCol w="576066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Annual Average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 Frequency of 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Purchase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18694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Sunscreens is bought in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average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2 to 4 times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in a year</a:t>
            </a:r>
            <a:endParaRPr lang="en-US" sz="1900" dirty="0">
              <a:latin typeface="Montserrat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38200"/>
              </p:ext>
            </p:extLst>
          </p:nvPr>
        </p:nvGraphicFramePr>
        <p:xfrm>
          <a:off x="107504" y="987574"/>
          <a:ext cx="273630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Sunscreen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Purchase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Frequency of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</a:t>
                      </a:r>
                      <a:r>
                        <a:rPr lang="en-US" sz="90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8369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71876113"/>
              </p:ext>
            </p:extLst>
          </p:nvPr>
        </p:nvGraphicFramePr>
        <p:xfrm>
          <a:off x="179512" y="2355726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402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/>
              <a:t>Base: Total buy in each channel (77/ 41/ 8*/ 10*/ 45/ 186/ 34/ 137/ 27/ 393/ 27)</a:t>
            </a:r>
          </a:p>
          <a:p>
            <a:r>
              <a:rPr lang="en-US" sz="600" dirty="0" smtClean="0"/>
              <a:t>Q9d/e </a:t>
            </a:r>
            <a:r>
              <a:rPr lang="en-US" sz="600" dirty="0" smtClean="0"/>
              <a:t>– How many units </a:t>
            </a:r>
            <a:r>
              <a:rPr lang="en-US" sz="600" dirty="0" smtClean="0"/>
              <a:t>did </a:t>
            </a:r>
            <a:r>
              <a:rPr lang="en-US" sz="600" dirty="0" smtClean="0"/>
              <a:t>you bought last time? How much did you spent?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33902"/>
              </p:ext>
            </p:extLst>
          </p:nvPr>
        </p:nvGraphicFramePr>
        <p:xfrm>
          <a:off x="179510" y="1737512"/>
          <a:ext cx="8712975" cy="25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6034"/>
                <a:gridCol w="788826"/>
                <a:gridCol w="723091"/>
                <a:gridCol w="692847"/>
                <a:gridCol w="731224"/>
                <a:gridCol w="698577"/>
                <a:gridCol w="697396"/>
                <a:gridCol w="678996"/>
                <a:gridCol w="678996"/>
                <a:gridCol w="678996"/>
                <a:gridCol w="678996"/>
                <a:gridCol w="678996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% Shoppers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43509"/>
              </p:ext>
            </p:extLst>
          </p:nvPr>
        </p:nvGraphicFramePr>
        <p:xfrm>
          <a:off x="107504" y="9875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Sunscreen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Characterization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Number of Units bought last time and Value Spent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33543"/>
              </p:ext>
            </p:extLst>
          </p:nvPr>
        </p:nvGraphicFramePr>
        <p:xfrm>
          <a:off x="179512" y="2143126"/>
          <a:ext cx="8712967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6428"/>
                <a:gridCol w="726293"/>
                <a:gridCol w="726293"/>
                <a:gridCol w="726293"/>
                <a:gridCol w="696724"/>
                <a:gridCol w="733091"/>
                <a:gridCol w="737460"/>
                <a:gridCol w="662077"/>
                <a:gridCol w="662077"/>
                <a:gridCol w="662077"/>
                <a:gridCol w="662077"/>
                <a:gridCol w="662077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Average units bought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1,88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2,40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1,57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1,71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1,74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23478"/>
            <a:ext cx="8101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Who buys Sunscreen tend to spend between 17€ and 35€ and buy 1 to 2 units</a:t>
            </a:r>
          </a:p>
        </p:txBody>
      </p:sp>
    </p:spTree>
    <p:extLst>
      <p:ext uri="{BB962C8B-B14F-4D97-AF65-F5344CB8AC3E}">
        <p14:creationId xmlns:p14="http://schemas.microsoft.com/office/powerpoint/2010/main" val="368947488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82927561"/>
              </p:ext>
            </p:extLst>
          </p:nvPr>
        </p:nvGraphicFramePr>
        <p:xfrm>
          <a:off x="463720" y="1914273"/>
          <a:ext cx="8160568" cy="2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17388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1/4 perceived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that they spent less on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sunscreen during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2020</a:t>
            </a:r>
            <a:endParaRPr lang="en-US" sz="1900" b="1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Q9f- </a:t>
            </a:r>
            <a:r>
              <a:rPr lang="en-US" sz="600" dirty="0" smtClean="0">
                <a:latin typeface="Montserrat"/>
              </a:rPr>
              <a:t>Comparatively with previous year, would you say that…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36835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Sunscreen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Evolution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Shopper Perception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83327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Reasons to choose or not Perfumeries channel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1702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173884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Perfumery channel chosen for the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good value for money</a:t>
            </a:r>
            <a:endParaRPr lang="en-US" sz="19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While other channels more for the Prices and Promotions</a:t>
            </a:r>
            <a:endParaRPr lang="en-US" sz="16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fragrances in each channel </a:t>
            </a:r>
            <a:r>
              <a:rPr lang="en-US" sz="600" dirty="0" smtClean="0">
                <a:latin typeface="Montserrat"/>
              </a:rPr>
              <a:t>(116/ 45</a:t>
            </a:r>
            <a:r>
              <a:rPr lang="en-US" sz="600" dirty="0" smtClean="0">
                <a:latin typeface="Montserrat"/>
              </a:rPr>
              <a:t>/ </a:t>
            </a:r>
            <a:r>
              <a:rPr lang="en-US" sz="600" dirty="0" smtClean="0">
                <a:latin typeface="Montserrat"/>
              </a:rPr>
              <a:t>325/ 405)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Q9i </a:t>
            </a:r>
            <a:r>
              <a:rPr lang="en-US" sz="600" dirty="0" smtClean="0">
                <a:latin typeface="Montserrat"/>
              </a:rPr>
              <a:t>– Why did you buy fragrances in…?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24189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 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Reasons of purchase vs. other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93887773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90075085"/>
              </p:ext>
            </p:extLst>
          </p:nvPr>
        </p:nvGraphicFramePr>
        <p:xfrm>
          <a:off x="3563888" y="2139702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07072991"/>
              </p:ext>
            </p:extLst>
          </p:nvPr>
        </p:nvGraphicFramePr>
        <p:xfrm>
          <a:off x="5220072" y="2139702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28469950"/>
              </p:ext>
            </p:extLst>
          </p:nvPr>
        </p:nvGraphicFramePr>
        <p:xfrm>
          <a:off x="6732240" y="2141396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23245"/>
              </p:ext>
            </p:extLst>
          </p:nvPr>
        </p:nvGraphicFramePr>
        <p:xfrm>
          <a:off x="2267744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02555"/>
              </p:ext>
            </p:extLst>
          </p:nvPr>
        </p:nvGraphicFramePr>
        <p:xfrm>
          <a:off x="3828256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Catalogue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191731"/>
              </p:ext>
            </p:extLst>
          </p:nvPr>
        </p:nvGraphicFramePr>
        <p:xfrm>
          <a:off x="5412432" y="1707654"/>
          <a:ext cx="1175792" cy="39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Pharmacy &amp; Health Areas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92810"/>
              </p:ext>
            </p:extLst>
          </p:nvPr>
        </p:nvGraphicFramePr>
        <p:xfrm>
          <a:off x="6996608" y="1851670"/>
          <a:ext cx="1679848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9848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err="1" smtClean="0">
                          <a:latin typeface="Montserrat" panose="00000500000000000000" pitchFamily="2" charset="0"/>
                        </a:rPr>
                        <a:t>Hiper</a:t>
                      </a:r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/Supermarket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58589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5729518" cy="766957"/>
          </a:xfrm>
        </p:spPr>
        <p:txBody>
          <a:bodyPr/>
          <a:lstStyle/>
          <a:p>
            <a:r>
              <a:rPr lang="en-US" dirty="0" smtClean="0"/>
              <a:t>The main reason </a:t>
            </a:r>
            <a:r>
              <a:rPr lang="en-US" dirty="0" smtClean="0"/>
              <a:t>to </a:t>
            </a:r>
            <a:r>
              <a:rPr lang="en-US" dirty="0" smtClean="0"/>
              <a:t>not buy </a:t>
            </a:r>
            <a:r>
              <a:rPr lang="en-US" dirty="0" smtClean="0"/>
              <a:t>sunscreen </a:t>
            </a:r>
            <a:r>
              <a:rPr lang="en-US" dirty="0" smtClean="0"/>
              <a:t>in Perfumeries are the “higher prices”</a:t>
            </a:r>
            <a:endParaRPr lang="en-US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73945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63%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buy Sunscreen but </a:t>
            </a:r>
            <a:r>
              <a:rPr lang="en-US" sz="1800" b="0" kern="0" dirty="0" smtClean="0">
                <a:cs typeface="Calibri" panose="020F0502020204030204" pitchFamily="34" charset="0"/>
              </a:rPr>
              <a:t>don’t do it in Perfumeries'</a:t>
            </a:r>
            <a:endParaRPr lang="en-US" sz="18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87961097"/>
              </p:ext>
            </p:extLst>
          </p:nvPr>
        </p:nvGraphicFramePr>
        <p:xfrm>
          <a:off x="323528" y="1851670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9313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Consideration &amp; Reasons to not buy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Sunscreen </a:t>
            </a:r>
            <a:r>
              <a:rPr lang="en-US" sz="600" dirty="0" smtClean="0">
                <a:latin typeface="Montserrat"/>
              </a:rPr>
              <a:t>but </a:t>
            </a:r>
            <a:r>
              <a:rPr lang="en-US" sz="600" dirty="0" smtClean="0">
                <a:latin typeface="Montserrat"/>
              </a:rPr>
              <a:t>not in Perfumeries </a:t>
            </a:r>
            <a:r>
              <a:rPr lang="en-US" sz="600" dirty="0" smtClean="0">
                <a:latin typeface="Montserrat"/>
              </a:rPr>
              <a:t>(627)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Q9g/h </a:t>
            </a:r>
            <a:r>
              <a:rPr lang="en-US" sz="600" dirty="0" smtClean="0">
                <a:latin typeface="Montserrat"/>
              </a:rPr>
              <a:t>– When you plan to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do you consider Perfumeries? Why don’t you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Perfumeries?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216" y="321982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 but </a:t>
            </a:r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25% 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of them consider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to buy in Perfumeries</a:t>
            </a:r>
          </a:p>
        </p:txBody>
      </p:sp>
    </p:spTree>
    <p:extLst>
      <p:ext uri="{BB962C8B-B14F-4D97-AF65-F5344CB8AC3E}">
        <p14:creationId xmlns:p14="http://schemas.microsoft.com/office/powerpoint/2010/main" val="162537679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Engagement with Stores and Brands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42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31590"/>
            <a:ext cx="43924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Perfumery channel </a:t>
            </a:r>
            <a:r>
              <a:rPr lang="en-US" sz="11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 represented …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17% of the sales in volume</a:t>
            </a:r>
          </a:p>
          <a:p>
            <a:pPr lvl="0"/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(15%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2%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perfumeries)</a:t>
            </a:r>
            <a:endParaRPr lang="en-US" sz="1200" dirty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12%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6%)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51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% of the sales in value</a:t>
            </a:r>
          </a:p>
          <a:p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(41% perfumery groups + 10% other perfumeries)</a:t>
            </a: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35%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16%)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2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2666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 1 648 686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15592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9 152 894 €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210312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210312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282320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282320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77773"/>
              </p:ext>
            </p:extLst>
          </p:nvPr>
        </p:nvGraphicFramePr>
        <p:xfrm>
          <a:off x="179512" y="699542"/>
          <a:ext cx="38884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Lips Makeup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48059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42622532"/>
              </p:ext>
            </p:extLst>
          </p:nvPr>
        </p:nvGraphicFramePr>
        <p:xfrm>
          <a:off x="323528" y="185167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54307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Stores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(100) </a:t>
            </a:r>
            <a:r>
              <a:rPr lang="en-US" sz="600" dirty="0" smtClean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(18)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Q9j/m </a:t>
            </a:r>
            <a:r>
              <a:rPr lang="en-US" sz="600" dirty="0" smtClean="0">
                <a:latin typeface="Montserrat"/>
              </a:rPr>
              <a:t>– In each perfumeries do you use to buy?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768244" y="145562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6768244" y="1167594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68244" y="879562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696744" y="1707654"/>
            <a:ext cx="244725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10%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Sunscreens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 groups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8496944" cy="766957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Perfumes &amp; </a:t>
            </a:r>
            <a:r>
              <a:rPr lang="en-US" dirty="0" err="1" smtClean="0">
                <a:latin typeface="Montserrat" panose="00000500000000000000" pitchFamily="2" charset="0"/>
              </a:rPr>
              <a:t>Companhia</a:t>
            </a:r>
            <a:r>
              <a:rPr lang="en-US" dirty="0" smtClean="0">
                <a:latin typeface="Montserrat" panose="00000500000000000000" pitchFamily="2" charset="0"/>
              </a:rPr>
              <a:t> </a:t>
            </a:r>
            <a:r>
              <a:rPr lang="en-US" dirty="0" smtClean="0">
                <a:latin typeface="Montserrat" panose="00000500000000000000" pitchFamily="2" charset="0"/>
              </a:rPr>
              <a:t>and </a:t>
            </a:r>
            <a:r>
              <a:rPr lang="en-US" dirty="0" err="1" smtClean="0">
                <a:latin typeface="Montserrat" panose="00000500000000000000" pitchFamily="2" charset="0"/>
              </a:rPr>
              <a:t>Boticário</a:t>
            </a:r>
            <a:r>
              <a:rPr lang="en-US" dirty="0" smtClean="0">
                <a:latin typeface="Montserrat" panose="00000500000000000000" pitchFamily="2" charset="0"/>
              </a:rPr>
              <a:t> are </a:t>
            </a:r>
            <a:r>
              <a:rPr lang="en-US" dirty="0" smtClean="0">
                <a:latin typeface="Montserrat" panose="00000500000000000000" pitchFamily="2" charset="0"/>
              </a:rPr>
              <a:t>the preferred </a:t>
            </a:r>
            <a:r>
              <a:rPr lang="en-US" dirty="0" smtClean="0">
                <a:latin typeface="Montserrat" panose="00000500000000000000" pitchFamily="2" charset="0"/>
              </a:rPr>
              <a:t>stores</a:t>
            </a:r>
            <a:r>
              <a:rPr lang="en-US" dirty="0" smtClean="0">
                <a:latin typeface="Montserrat" panose="00000500000000000000" pitchFamily="2" charset="0"/>
              </a:rPr>
              <a:t/>
            </a:r>
            <a:br>
              <a:rPr lang="en-US" dirty="0" smtClean="0">
                <a:latin typeface="Montserrat" panose="00000500000000000000" pitchFamily="2" charset="0"/>
              </a:rPr>
            </a:br>
            <a:endParaRPr lang="en-US" b="0" dirty="0">
              <a:latin typeface="Montserrat" panose="00000500000000000000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660232" y="3081982"/>
            <a:ext cx="2447256" cy="92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2%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Sunscreens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others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550176919"/>
              </p:ext>
            </p:extLst>
          </p:nvPr>
        </p:nvGraphicFramePr>
        <p:xfrm>
          <a:off x="2915816" y="2715766"/>
          <a:ext cx="3528392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5900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Groups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4863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Others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1659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69386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Top Brands more bought (Top 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(100) </a:t>
            </a:r>
            <a:r>
              <a:rPr lang="en-US" sz="600" dirty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(18)</a:t>
            </a:r>
            <a:endParaRPr lang="en-US" sz="600" dirty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Q9k/l/n/o </a:t>
            </a:r>
            <a:r>
              <a:rPr lang="en-US" sz="600" dirty="0" smtClean="0">
                <a:latin typeface="Montserrat"/>
              </a:rPr>
              <a:t>– Which brands do you buy in Perfumery groups/other perfumeries?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539552" y="123478"/>
            <a:ext cx="8435975" cy="720080"/>
          </a:xfrm>
        </p:spPr>
        <p:txBody>
          <a:bodyPr/>
          <a:lstStyle/>
          <a:p>
            <a:r>
              <a:rPr lang="en-US" dirty="0" err="1" smtClean="0">
                <a:latin typeface="Montserrat" panose="00000500000000000000" pitchFamily="2" charset="0"/>
              </a:rPr>
              <a:t>Nívea</a:t>
            </a:r>
            <a:r>
              <a:rPr lang="en-US" dirty="0" smtClean="0">
                <a:latin typeface="Montserrat" panose="00000500000000000000" pitchFamily="2" charset="0"/>
              </a:rPr>
              <a:t> is the preferred sunscreen brand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943515013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09614"/>
              </p:ext>
            </p:extLst>
          </p:nvPr>
        </p:nvGraphicFramePr>
        <p:xfrm>
          <a:off x="39553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 Groups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610591173"/>
              </p:ext>
            </p:extLst>
          </p:nvPr>
        </p:nvGraphicFramePr>
        <p:xfrm>
          <a:off x="442798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00116"/>
              </p:ext>
            </p:extLst>
          </p:nvPr>
        </p:nvGraphicFramePr>
        <p:xfrm>
          <a:off x="471601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Other Perfumery 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80444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>
                <a:latin typeface="Montserrat" panose="00000500000000000000" pitchFamily="2" charset="0"/>
              </a:rPr>
              <a:t>Methodology</a:t>
            </a:r>
            <a:r>
              <a:rPr lang="pt-PT" dirty="0" smtClean="0">
                <a:latin typeface="Montserrat" panose="00000500000000000000" pitchFamily="2" charset="0"/>
              </a:rPr>
              <a:t> </a:t>
            </a:r>
            <a:r>
              <a:rPr lang="pt-PT" dirty="0" err="1" smtClean="0">
                <a:latin typeface="Montserrat" panose="00000500000000000000" pitchFamily="2" charset="0"/>
              </a:rPr>
              <a:t>and</a:t>
            </a:r>
            <a:r>
              <a:rPr lang="pt-PT" dirty="0" smtClean="0">
                <a:latin typeface="Montserrat" panose="00000500000000000000" pitchFamily="2" charset="0"/>
              </a:rPr>
              <a:t> Sample</a:t>
            </a:r>
            <a:endParaRPr lang="pt-PT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1419622"/>
            <a:ext cx="3031506" cy="8296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chemeClr val="tx1"/>
                </a:solidFill>
                <a:latin typeface="Montserrat"/>
              </a:rPr>
              <a:t>Portuguese Population </a:t>
            </a:r>
            <a:endParaRPr lang="en-GB" sz="1000" dirty="0" smtClean="0">
              <a:solidFill>
                <a:schemeClr val="tx1"/>
              </a:solidFill>
              <a:latin typeface="Montserrat"/>
            </a:endParaRPr>
          </a:p>
          <a:p>
            <a:pPr marL="180975" indent="-1809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chemeClr val="tx1"/>
                </a:solidFill>
                <a:latin typeface="Montserrat"/>
              </a:rPr>
              <a:t>Both </a:t>
            </a:r>
            <a:r>
              <a:rPr lang="en-GB" sz="1000" dirty="0" smtClean="0">
                <a:solidFill>
                  <a:schemeClr val="tx1"/>
                </a:solidFill>
                <a:latin typeface="Montserrat"/>
              </a:rPr>
              <a:t>Genders</a:t>
            </a:r>
          </a:p>
          <a:p>
            <a:pPr marL="180975" indent="-1809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chemeClr val="tx1"/>
                </a:solidFill>
                <a:latin typeface="Montserrat"/>
              </a:rPr>
              <a:t>Aged between 18 and 65 years </a:t>
            </a:r>
            <a:r>
              <a:rPr lang="en-GB" sz="1000" dirty="0" smtClean="0">
                <a:solidFill>
                  <a:schemeClr val="tx1"/>
                </a:solidFill>
                <a:latin typeface="Montserrat"/>
              </a:rPr>
              <a:t>old</a:t>
            </a:r>
          </a:p>
          <a:p>
            <a:pPr marL="180975" indent="-180975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chemeClr val="tx1"/>
                </a:solidFill>
                <a:latin typeface="Montserrat"/>
              </a:rPr>
              <a:t>Living in Portugal main land </a:t>
            </a:r>
            <a:r>
              <a:rPr lang="en-GB" sz="1000" dirty="0">
                <a:solidFill>
                  <a:schemeClr val="tx1"/>
                </a:solidFill>
                <a:latin typeface="Montserrat"/>
              </a:rPr>
              <a:t>– excludes Azores and Madeira </a:t>
            </a:r>
            <a:r>
              <a:rPr lang="en-GB" sz="1000" dirty="0" smtClean="0">
                <a:solidFill>
                  <a:schemeClr val="tx1"/>
                </a:solidFill>
                <a:latin typeface="Montserrat"/>
              </a:rPr>
              <a:t>Islands</a:t>
            </a:r>
            <a:endParaRPr lang="en-GB" sz="1000" dirty="0">
              <a:solidFill>
                <a:schemeClr val="tx1"/>
              </a:solidFill>
              <a:latin typeface="Montserrat"/>
            </a:endParaRPr>
          </a:p>
          <a:p>
            <a:pPr marL="180975" indent="-1809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2" name="AutoShape 8" descr="Resultado de imagem para pure active garnier"/>
          <p:cNvSpPr>
            <a:spLocks noChangeAspect="1" noChangeArrowheads="1"/>
          </p:cNvSpPr>
          <p:nvPr/>
        </p:nvSpPr>
        <p:spPr bwMode="auto">
          <a:xfrm>
            <a:off x="155575" y="-10834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Montserrat"/>
            </a:endParaRPr>
          </a:p>
        </p:txBody>
      </p:sp>
      <p:sp>
        <p:nvSpPr>
          <p:cNvPr id="3" name="AutoShape 10" descr="Resultado de imagem para pure active garnier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Montserra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1203597"/>
            <a:ext cx="4176464" cy="27400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Montserrat"/>
              </a:rPr>
              <a:t>Were conducted Online interviews among the Universe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Montserrat"/>
            </a:endParaRP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Montserrat"/>
              </a:rPr>
              <a:t>The respondents were selected from an Online panel partner of </a:t>
            </a:r>
            <a:r>
              <a:rPr lang="en-US" sz="1000" dirty="0" err="1" smtClean="0">
                <a:solidFill>
                  <a:schemeClr val="tx1"/>
                </a:solidFill>
                <a:latin typeface="Montserrat"/>
              </a:rPr>
              <a:t>NielsenIQ</a:t>
            </a:r>
            <a:endParaRPr lang="en-US" sz="1000" dirty="0" smtClean="0">
              <a:solidFill>
                <a:schemeClr val="tx1"/>
              </a:solidFill>
              <a:latin typeface="Montserrat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Montserrat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Montserrat"/>
              </a:rPr>
              <a:t>Interviews were conducted through a survey with closed and open questions with a maximum length of 15 minutes. The survey was previously revised and approved by STANPA.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Montserrat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Montserrat"/>
              </a:rPr>
              <a:t>The sample is representative of the Portuguese population;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Montserrat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Montserrat"/>
              </a:rPr>
              <a:t>It were applied quotes of gender, age and district to assure the representativeness of the sample, based on 2011 INE Census data</a:t>
            </a:r>
            <a:endParaRPr lang="en-US" sz="1000" dirty="0" smtClean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29789"/>
              </p:ext>
            </p:extLst>
          </p:nvPr>
        </p:nvGraphicFramePr>
        <p:xfrm>
          <a:off x="460375" y="699542"/>
          <a:ext cx="303150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505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Universe</a:t>
                      </a:r>
                      <a:endParaRPr lang="en-US" sz="14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36559"/>
              </p:ext>
            </p:extLst>
          </p:nvPr>
        </p:nvGraphicFramePr>
        <p:xfrm>
          <a:off x="460376" y="2986028"/>
          <a:ext cx="303150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505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Sample</a:t>
                      </a:r>
                      <a:endParaRPr lang="en-US" sz="14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6478" y="3435846"/>
            <a:ext cx="3044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en-GB" sz="1000" dirty="0">
                <a:latin typeface="Montserrat"/>
              </a:rPr>
              <a:t>It were conducted 1000 </a:t>
            </a:r>
            <a:r>
              <a:rPr lang="en-GB" sz="1000" dirty="0" smtClean="0">
                <a:latin typeface="Montserrat"/>
              </a:rPr>
              <a:t>interviews among </a:t>
            </a:r>
            <a:r>
              <a:rPr lang="en-GB" sz="1000" dirty="0">
                <a:latin typeface="Montserrat"/>
              </a:rPr>
              <a:t>the Universe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Montserrat"/>
              </a:rPr>
              <a:t>maximum </a:t>
            </a:r>
            <a:r>
              <a:rPr lang="en-GB" sz="1000" dirty="0">
                <a:latin typeface="Montserrat"/>
              </a:rPr>
              <a:t>error of +/- 3.1 for a confidence level of 95%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52437"/>
              </p:ext>
            </p:extLst>
          </p:nvPr>
        </p:nvGraphicFramePr>
        <p:xfrm>
          <a:off x="4564831" y="699542"/>
          <a:ext cx="303150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505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Methodology</a:t>
                      </a:r>
                      <a:endParaRPr lang="en-US" sz="14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0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" descr="Image result for piscina"/>
          <p:cNvSpPr>
            <a:spLocks noChangeAspect="1" noChangeArrowheads="1"/>
          </p:cNvSpPr>
          <p:nvPr/>
        </p:nvSpPr>
        <p:spPr bwMode="auto">
          <a:xfrm>
            <a:off x="155575" y="-130015"/>
            <a:ext cx="304800" cy="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/>
            </a:endParaRPr>
          </a:p>
        </p:txBody>
      </p:sp>
      <p:sp>
        <p:nvSpPr>
          <p:cNvPr id="9" name="AutoShape 13" descr="Image result for piscina"/>
          <p:cNvSpPr>
            <a:spLocks noChangeAspect="1" noChangeArrowheads="1"/>
          </p:cNvSpPr>
          <p:nvPr/>
        </p:nvSpPr>
        <p:spPr bwMode="auto">
          <a:xfrm>
            <a:off x="307975" y="7147"/>
            <a:ext cx="304800" cy="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5816" y="16297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Montserrat"/>
              </a:rPr>
              <a:t>52%</a:t>
            </a:r>
            <a:endParaRPr lang="en-US" sz="1600" b="1" dirty="0">
              <a:latin typeface="Montserra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04176" y="1639131"/>
            <a:ext cx="80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Montserrat"/>
              </a:rPr>
              <a:t>48%</a:t>
            </a:r>
            <a:endParaRPr lang="en-US" sz="1600" b="1" dirty="0">
              <a:latin typeface="Montserrat"/>
            </a:endParaRPr>
          </a:p>
        </p:txBody>
      </p:sp>
      <p:pic>
        <p:nvPicPr>
          <p:cNvPr id="71" name="Shape 1068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417" y="1419622"/>
            <a:ext cx="3651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1320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7304" y="1408643"/>
            <a:ext cx="3555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107504" y="4659982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smtClean="0">
                <a:latin typeface="Montserrat"/>
              </a:rPr>
              <a:t>Values in %</a:t>
            </a:r>
          </a:p>
          <a:p>
            <a:r>
              <a:rPr lang="pt-PT" sz="700" dirty="0" smtClean="0">
                <a:latin typeface="Montserrat"/>
              </a:rPr>
              <a:t>Base: Total Interviews (1000)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303828"/>
              </p:ext>
            </p:extLst>
          </p:nvPr>
        </p:nvGraphicFramePr>
        <p:xfrm>
          <a:off x="460375" y="699542"/>
          <a:ext cx="303150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505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Sample</a:t>
                      </a:r>
                      <a:endParaRPr lang="en-US" sz="14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61773969"/>
              </p:ext>
            </p:extLst>
          </p:nvPr>
        </p:nvGraphicFramePr>
        <p:xfrm>
          <a:off x="604417" y="2211710"/>
          <a:ext cx="2664296" cy="230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2398556611"/>
              </p:ext>
            </p:extLst>
          </p:nvPr>
        </p:nvGraphicFramePr>
        <p:xfrm>
          <a:off x="3635896" y="2211710"/>
          <a:ext cx="223224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val="1698238042"/>
              </p:ext>
            </p:extLst>
          </p:nvPr>
        </p:nvGraphicFramePr>
        <p:xfrm>
          <a:off x="6372200" y="2283718"/>
          <a:ext cx="223224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466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6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31590"/>
            <a:ext cx="43924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Perfumery channel </a:t>
            </a:r>
            <a:r>
              <a:rPr lang="en-US" sz="11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 represented …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14% of the sales in volume</a:t>
            </a:r>
          </a:p>
          <a:p>
            <a:pPr lvl="0"/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(13%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2%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perfumeries)</a:t>
            </a:r>
            <a:endParaRPr lang="en-US" sz="1200" dirty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11%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4%)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43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% of the sales in value</a:t>
            </a:r>
          </a:p>
          <a:p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(39% perfumery groups + 4% other perfumeries)</a:t>
            </a: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32%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11%)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2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2666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 5 083 308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15592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30 139 862€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210312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210312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282320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282320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98530"/>
              </p:ext>
            </p:extLst>
          </p:nvPr>
        </p:nvGraphicFramePr>
        <p:xfrm>
          <a:off x="179512" y="699542"/>
          <a:ext cx="38884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Eyes Makeup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96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203598"/>
            <a:ext cx="43924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Perfumery channel </a:t>
            </a:r>
            <a:r>
              <a:rPr lang="en-US" sz="11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 represented …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15% of the sales in volume</a:t>
            </a:r>
          </a:p>
          <a:p>
            <a:pPr lvl="0"/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(13%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2%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perfumeries)</a:t>
            </a:r>
            <a:endParaRPr lang="en-US" sz="1200" dirty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9%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6%)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59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% of the sales in value</a:t>
            </a:r>
          </a:p>
          <a:p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(55% perfumery groups + 4% other perfumeries)</a:t>
            </a: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34%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25%)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2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2666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 5 702 386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15592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89 203 329€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2175128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2175128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2895208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2895208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89860"/>
              </p:ext>
            </p:extLst>
          </p:nvPr>
        </p:nvGraphicFramePr>
        <p:xfrm>
          <a:off x="179512" y="699542"/>
          <a:ext cx="38884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Makeup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96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059582"/>
            <a:ext cx="43924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Perfumery channel </a:t>
            </a:r>
            <a:r>
              <a:rPr lang="en-US" sz="11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 represented …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10% of the sales in volume</a:t>
            </a:r>
          </a:p>
          <a:p>
            <a:pPr lvl="0"/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(9%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1%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perfumeries)</a:t>
            </a:r>
            <a:endParaRPr lang="en-US" sz="1200" dirty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6%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4%)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30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% of the sales in value</a:t>
            </a:r>
          </a:p>
          <a:p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(29% perfumery groups + 1% other perfumeries)</a:t>
            </a: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13%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17%)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2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2666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 8 205 229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15592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120 831 937€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2031112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2031112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2751192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2751192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54306"/>
              </p:ext>
            </p:extLst>
          </p:nvPr>
        </p:nvGraphicFramePr>
        <p:xfrm>
          <a:off x="179512" y="699542"/>
          <a:ext cx="38884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Sunscreens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31590"/>
            <a:ext cx="439248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Perfumery channel </a:t>
            </a:r>
            <a:r>
              <a:rPr lang="en-US" sz="11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400" b="1" dirty="0" smtClean="0">
                <a:latin typeface="Montserrat"/>
                <a:cs typeface="Calibri" panose="020F0502020204030204" pitchFamily="34" charset="0"/>
              </a:rPr>
              <a:t> represented …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15% of the sales in volume</a:t>
            </a:r>
          </a:p>
          <a:p>
            <a:pPr lvl="0"/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(13%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2%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perfumeries)</a:t>
            </a:r>
            <a:endParaRPr lang="en-US" sz="1200" dirty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pPr marL="0" lvl="2"/>
            <a:r>
              <a:rPr lang="en-US" sz="9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	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10</a:t>
            </a:r>
            <a:r>
              <a:rPr lang="en-US" sz="900" dirty="0">
                <a:latin typeface="Montserrat" panose="00000500000000000000" pitchFamily="2" charset="0"/>
              </a:rPr>
              <a:t>% + Online » </a:t>
            </a:r>
            <a:r>
              <a:rPr lang="en-US" sz="900" dirty="0" smtClean="0">
                <a:latin typeface="Montserrat" panose="00000500000000000000" pitchFamily="2" charset="0"/>
              </a:rPr>
              <a:t>15%)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52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% of the sales in value</a:t>
            </a:r>
          </a:p>
          <a:p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(46% perfumery groups + 7% other perfumeries)</a:t>
            </a:r>
          </a:p>
          <a:p>
            <a:pPr marL="0" lvl="2"/>
            <a:r>
              <a:rPr lang="en-US" sz="1000" dirty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9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</a:t>
            </a:r>
            <a:r>
              <a:rPr lang="en-US" sz="900" dirty="0">
                <a:latin typeface="Montserrat" panose="00000500000000000000" pitchFamily="2" charset="0"/>
              </a:rPr>
              <a:t>Offline » </a:t>
            </a:r>
            <a:r>
              <a:rPr lang="en-US" sz="900" dirty="0" smtClean="0">
                <a:latin typeface="Montserrat" panose="00000500000000000000" pitchFamily="2" charset="0"/>
              </a:rPr>
              <a:t>34% </a:t>
            </a:r>
            <a:r>
              <a:rPr lang="en-US" sz="900" dirty="0">
                <a:latin typeface="Montserrat" panose="00000500000000000000" pitchFamily="2" charset="0"/>
              </a:rPr>
              <a:t>+ Online » </a:t>
            </a:r>
            <a:r>
              <a:rPr lang="en-US" sz="900" dirty="0" smtClean="0">
                <a:latin typeface="Montserrat" panose="00000500000000000000" pitchFamily="2" charset="0"/>
              </a:rPr>
              <a:t>18%)</a:t>
            </a:r>
            <a:endParaRPr lang="en-US" sz="900" dirty="0">
              <a:latin typeface="Montserrat" panose="00000500000000000000" pitchFamily="2" charset="0"/>
            </a:endParaRPr>
          </a:p>
          <a:p>
            <a:endParaRPr lang="en-US" sz="12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2666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 3 116 744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15592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11 503 896€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210312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210312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282320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282320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91682"/>
              </p:ext>
            </p:extLst>
          </p:nvPr>
        </p:nvGraphicFramePr>
        <p:xfrm>
          <a:off x="179512" y="699542"/>
          <a:ext cx="388843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Nails Polish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62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11560" y="123478"/>
            <a:ext cx="2304256" cy="360040"/>
          </a:xfrm>
          <a:prstGeom prst="round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Montserrat"/>
              </a:rPr>
              <a:t>Conclusions</a:t>
            </a:r>
            <a:endParaRPr lang="en-US" b="1" dirty="0">
              <a:latin typeface="Montserra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47678"/>
              </p:ext>
            </p:extLst>
          </p:nvPr>
        </p:nvGraphicFramePr>
        <p:xfrm>
          <a:off x="395536" y="652294"/>
          <a:ext cx="338437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Market Estimation</a:t>
                      </a:r>
                      <a:endParaRPr lang="en-US" sz="16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1044962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000" dirty="0" smtClean="0">
                <a:latin typeface="Montserrat" panose="00000500000000000000" pitchFamily="2" charset="0"/>
              </a:rPr>
              <a:t>Based on the consumers perception for the categories in study we estimate that </a:t>
            </a:r>
            <a:r>
              <a:rPr lang="en-US" sz="1000" b="1" dirty="0" smtClean="0">
                <a:latin typeface="Montserrat" panose="00000500000000000000" pitchFamily="2" charset="0"/>
              </a:rPr>
              <a:t>Perfumery channel represents</a:t>
            </a:r>
            <a:r>
              <a:rPr lang="en-US" sz="1000" dirty="0" smtClean="0">
                <a:latin typeface="Montserrat" panose="00000500000000000000" pitchFamily="2" charset="0"/>
              </a:rPr>
              <a:t>: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Montserrat" panose="00000500000000000000" pitchFamily="2" charset="0"/>
              </a:rPr>
              <a:t>31% of the sales in volume and 47% in value</a:t>
            </a:r>
          </a:p>
          <a:p>
            <a:pPr>
              <a:spcBef>
                <a:spcPts val="400"/>
              </a:spcBef>
            </a:pPr>
            <a:r>
              <a:rPr lang="en-US" sz="1000" dirty="0" smtClean="0">
                <a:latin typeface="Montserrat" panose="00000500000000000000" pitchFamily="2" charset="0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sz="1000" b="1" dirty="0" smtClean="0">
                <a:latin typeface="Montserrat" panose="00000500000000000000" pitchFamily="2" charset="0"/>
              </a:rPr>
              <a:t>Perfumery groups are responsible for the majority of the business </a:t>
            </a:r>
            <a:r>
              <a:rPr lang="en-US" sz="1000" dirty="0" smtClean="0">
                <a:latin typeface="Montserrat" panose="00000500000000000000" pitchFamily="2" charset="0"/>
              </a:rPr>
              <a:t>» about 26% in volume and 40% in value</a:t>
            </a:r>
          </a:p>
          <a:p>
            <a:pPr>
              <a:spcBef>
                <a:spcPts val="400"/>
              </a:spcBef>
            </a:pPr>
            <a:endParaRPr lang="en-US" sz="1000" dirty="0">
              <a:latin typeface="Montserrat" panose="00000500000000000000" pitchFamily="2" charset="0"/>
            </a:endParaRPr>
          </a:p>
          <a:p>
            <a:pPr>
              <a:spcBef>
                <a:spcPts val="400"/>
              </a:spcBef>
            </a:pPr>
            <a:r>
              <a:rPr lang="en-US" sz="1000" b="1" dirty="0" smtClean="0">
                <a:latin typeface="Montserrat" panose="00000500000000000000" pitchFamily="2" charset="0"/>
              </a:rPr>
              <a:t>Others perfumeries </a:t>
            </a:r>
            <a:r>
              <a:rPr lang="en-US" sz="1000" dirty="0" smtClean="0">
                <a:latin typeface="Montserrat" panose="00000500000000000000" pitchFamily="2" charset="0"/>
              </a:rPr>
              <a:t>are responsible for about 5% in volume and 7% in value</a:t>
            </a:r>
          </a:p>
          <a:p>
            <a:pPr>
              <a:spcBef>
                <a:spcPts val="400"/>
              </a:spcBef>
            </a:pPr>
            <a:endParaRPr lang="en-US" sz="1000" dirty="0">
              <a:latin typeface="Montserrat" panose="00000500000000000000" pitchFamily="2" charset="0"/>
            </a:endParaRPr>
          </a:p>
          <a:p>
            <a:pPr>
              <a:spcBef>
                <a:spcPts val="400"/>
              </a:spcBef>
            </a:pPr>
            <a:r>
              <a:rPr lang="en-US" sz="1000" b="1" dirty="0" smtClean="0">
                <a:latin typeface="Montserrat" panose="00000500000000000000" pitchFamily="2" charset="0"/>
              </a:rPr>
              <a:t>Fragrances is the category where Perfumery channel has more weight</a:t>
            </a:r>
            <a:r>
              <a:rPr lang="en-US" sz="1000" dirty="0" smtClean="0">
                <a:latin typeface="Montserrat" panose="00000500000000000000" pitchFamily="2" charset="0"/>
              </a:rPr>
              <a:t> either in volume (51%) as in value (69%)</a:t>
            </a:r>
          </a:p>
          <a:p>
            <a:pPr>
              <a:spcBef>
                <a:spcPts val="400"/>
              </a:spcBef>
            </a:pPr>
            <a:endParaRPr lang="en-US" sz="1000" dirty="0">
              <a:latin typeface="Montserrat" panose="00000500000000000000" pitchFamily="2" charset="0"/>
            </a:endParaRPr>
          </a:p>
          <a:p>
            <a:pPr>
              <a:spcBef>
                <a:spcPts val="400"/>
              </a:spcBef>
            </a:pPr>
            <a:r>
              <a:rPr lang="en-US" sz="1000" b="1" dirty="0" smtClean="0">
                <a:latin typeface="Montserrat" panose="00000500000000000000" pitchFamily="2" charset="0"/>
              </a:rPr>
              <a:t>Online sales already represent a significant part of the business</a:t>
            </a:r>
            <a:r>
              <a:rPr lang="en-US" sz="1000" dirty="0" smtClean="0">
                <a:latin typeface="Montserrat" panose="00000500000000000000" pitchFamily="2" charset="0"/>
              </a:rPr>
              <a:t>, especially in Fragrances and Face Creams (more than 20% of sales)</a:t>
            </a:r>
            <a:endParaRPr lang="en-US" sz="10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23528"/>
              </p:ext>
            </p:extLst>
          </p:nvPr>
        </p:nvGraphicFramePr>
        <p:xfrm>
          <a:off x="4572000" y="652294"/>
          <a:ext cx="338437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 categories</a:t>
                      </a:r>
                      <a:endParaRPr lang="en-US" sz="16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1044962"/>
            <a:ext cx="4392488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000" dirty="0" smtClean="0">
                <a:latin typeface="Montserrat" panose="00000500000000000000" pitchFamily="2" charset="0"/>
              </a:rPr>
              <a:t>Fragrances, Face Creams and Body moisturizing are the categories with higher penetration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Montserrat" panose="00000500000000000000" pitchFamily="2" charset="0"/>
              </a:rPr>
              <a:t>Fragrances: </a:t>
            </a:r>
            <a:r>
              <a:rPr lang="en-US" sz="1000" dirty="0" smtClean="0">
                <a:latin typeface="Montserrat" panose="00000500000000000000" pitchFamily="2" charset="0"/>
              </a:rPr>
              <a:t>82% bough »» 2/3 in Perfumeries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Montserrat" panose="00000500000000000000" pitchFamily="2" charset="0"/>
              </a:rPr>
              <a:t>Face Cream: </a:t>
            </a:r>
            <a:r>
              <a:rPr lang="en-US" sz="1000" dirty="0" smtClean="0">
                <a:latin typeface="Montserrat" panose="00000500000000000000" pitchFamily="2" charset="0"/>
              </a:rPr>
              <a:t>80% </a:t>
            </a:r>
            <a:r>
              <a:rPr lang="en-US" sz="1000" dirty="0">
                <a:latin typeface="Montserrat" panose="00000500000000000000" pitchFamily="2" charset="0"/>
              </a:rPr>
              <a:t>bough </a:t>
            </a:r>
            <a:r>
              <a:rPr lang="en-US" sz="1000" dirty="0" smtClean="0">
                <a:latin typeface="Montserrat" panose="00000500000000000000" pitchFamily="2" charset="0"/>
              </a:rPr>
              <a:t>»» 31% in </a:t>
            </a:r>
            <a:r>
              <a:rPr lang="en-US" sz="1000" dirty="0">
                <a:latin typeface="Montserrat" panose="00000500000000000000" pitchFamily="2" charset="0"/>
              </a:rPr>
              <a:t>Perfumeries 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Montserrat" panose="00000500000000000000" pitchFamily="2" charset="0"/>
              </a:rPr>
              <a:t>Body moisturizing: </a:t>
            </a:r>
            <a:r>
              <a:rPr lang="en-US" sz="1000" dirty="0" smtClean="0">
                <a:latin typeface="Montserrat" panose="00000500000000000000" pitchFamily="2" charset="0"/>
              </a:rPr>
              <a:t>76% </a:t>
            </a:r>
            <a:r>
              <a:rPr lang="en-US" sz="1000" dirty="0">
                <a:latin typeface="Montserrat" panose="00000500000000000000" pitchFamily="2" charset="0"/>
              </a:rPr>
              <a:t>bough </a:t>
            </a:r>
            <a:r>
              <a:rPr lang="en-US" sz="1000" dirty="0" smtClean="0">
                <a:latin typeface="Montserrat" panose="00000500000000000000" pitchFamily="2" charset="0"/>
              </a:rPr>
              <a:t>»» 23% in </a:t>
            </a:r>
            <a:r>
              <a:rPr lang="en-US" sz="1000" dirty="0">
                <a:latin typeface="Montserrat" panose="00000500000000000000" pitchFamily="2" charset="0"/>
              </a:rPr>
              <a:t>Perfumeries 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Montserrat" panose="00000500000000000000" pitchFamily="2" charset="0"/>
              </a:rPr>
              <a:t>Face Clean products: </a:t>
            </a:r>
            <a:r>
              <a:rPr lang="en-US" sz="1000" dirty="0" smtClean="0">
                <a:latin typeface="Montserrat" panose="00000500000000000000" pitchFamily="2" charset="0"/>
              </a:rPr>
              <a:t>62% </a:t>
            </a:r>
            <a:r>
              <a:rPr lang="en-US" sz="1000" dirty="0">
                <a:latin typeface="Montserrat" panose="00000500000000000000" pitchFamily="2" charset="0"/>
              </a:rPr>
              <a:t>bough »» </a:t>
            </a:r>
            <a:r>
              <a:rPr lang="en-US" sz="1000" dirty="0" smtClean="0">
                <a:latin typeface="Montserrat" panose="00000500000000000000" pitchFamily="2" charset="0"/>
              </a:rPr>
              <a:t>22% in </a:t>
            </a:r>
            <a:r>
              <a:rPr lang="en-US" sz="1000" dirty="0">
                <a:latin typeface="Montserrat" panose="00000500000000000000" pitchFamily="2" charset="0"/>
              </a:rPr>
              <a:t>Perfumeries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Montserrat" panose="00000500000000000000" pitchFamily="2" charset="0"/>
              </a:rPr>
              <a:t>Body treatment creams: </a:t>
            </a:r>
            <a:r>
              <a:rPr lang="en-US" sz="1000" dirty="0" smtClean="0">
                <a:latin typeface="Montserrat" panose="00000500000000000000" pitchFamily="2" charset="0"/>
              </a:rPr>
              <a:t>36% </a:t>
            </a:r>
            <a:r>
              <a:rPr lang="en-US" sz="1000" dirty="0">
                <a:latin typeface="Montserrat" panose="00000500000000000000" pitchFamily="2" charset="0"/>
              </a:rPr>
              <a:t>bough »» </a:t>
            </a:r>
            <a:r>
              <a:rPr lang="en-US" sz="1000" dirty="0" smtClean="0">
                <a:latin typeface="Montserrat" panose="00000500000000000000" pitchFamily="2" charset="0"/>
              </a:rPr>
              <a:t>15% in </a:t>
            </a:r>
            <a:r>
              <a:rPr lang="en-US" sz="1000" dirty="0">
                <a:latin typeface="Montserrat" panose="00000500000000000000" pitchFamily="2" charset="0"/>
              </a:rPr>
              <a:t>Perfumeries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Montserrat" panose="00000500000000000000" pitchFamily="2" charset="0"/>
              </a:rPr>
              <a:t>Lips makeup: </a:t>
            </a:r>
            <a:r>
              <a:rPr lang="en-US" sz="1000" dirty="0" smtClean="0">
                <a:latin typeface="Montserrat" panose="00000500000000000000" pitchFamily="2" charset="0"/>
              </a:rPr>
              <a:t>40% </a:t>
            </a:r>
            <a:r>
              <a:rPr lang="en-US" sz="1000" dirty="0">
                <a:latin typeface="Montserrat" panose="00000500000000000000" pitchFamily="2" charset="0"/>
              </a:rPr>
              <a:t>bough »» </a:t>
            </a:r>
            <a:r>
              <a:rPr lang="en-US" sz="1000" dirty="0" smtClean="0">
                <a:latin typeface="Montserrat" panose="00000500000000000000" pitchFamily="2" charset="0"/>
              </a:rPr>
              <a:t>19% in </a:t>
            </a:r>
            <a:r>
              <a:rPr lang="en-US" sz="1000" dirty="0">
                <a:latin typeface="Montserrat" panose="00000500000000000000" pitchFamily="2" charset="0"/>
              </a:rPr>
              <a:t>Perfumeries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Montserrat" panose="00000500000000000000" pitchFamily="2" charset="0"/>
              </a:rPr>
              <a:t>Eyes makeup: </a:t>
            </a:r>
            <a:r>
              <a:rPr lang="en-US" sz="1000" dirty="0" smtClean="0">
                <a:latin typeface="Montserrat" panose="00000500000000000000" pitchFamily="2" charset="0"/>
              </a:rPr>
              <a:t>38% </a:t>
            </a:r>
            <a:r>
              <a:rPr lang="en-US" sz="1000" dirty="0">
                <a:latin typeface="Montserrat" panose="00000500000000000000" pitchFamily="2" charset="0"/>
              </a:rPr>
              <a:t>bough »» </a:t>
            </a:r>
            <a:r>
              <a:rPr lang="en-US" sz="1000" dirty="0" smtClean="0">
                <a:latin typeface="Montserrat" panose="00000500000000000000" pitchFamily="2" charset="0"/>
              </a:rPr>
              <a:t>13% in </a:t>
            </a:r>
            <a:r>
              <a:rPr lang="en-US" sz="1000" dirty="0">
                <a:latin typeface="Montserrat" panose="00000500000000000000" pitchFamily="2" charset="0"/>
              </a:rPr>
              <a:t>Perfumeries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Montserrat" panose="00000500000000000000" pitchFamily="2" charset="0"/>
              </a:rPr>
              <a:t>Face makeup: </a:t>
            </a:r>
            <a:r>
              <a:rPr lang="en-US" sz="1000" dirty="0" smtClean="0">
                <a:latin typeface="Montserrat" panose="00000500000000000000" pitchFamily="2" charset="0"/>
              </a:rPr>
              <a:t>34% </a:t>
            </a:r>
            <a:r>
              <a:rPr lang="en-US" sz="1000" dirty="0">
                <a:latin typeface="Montserrat" panose="00000500000000000000" pitchFamily="2" charset="0"/>
              </a:rPr>
              <a:t>bough »» </a:t>
            </a:r>
            <a:r>
              <a:rPr lang="en-US" sz="1000" dirty="0" smtClean="0">
                <a:latin typeface="Montserrat" panose="00000500000000000000" pitchFamily="2" charset="0"/>
              </a:rPr>
              <a:t>15% in </a:t>
            </a:r>
            <a:r>
              <a:rPr lang="en-US" sz="1000" dirty="0">
                <a:latin typeface="Montserrat" panose="00000500000000000000" pitchFamily="2" charset="0"/>
              </a:rPr>
              <a:t>Perfumeries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Montserrat" panose="00000500000000000000" pitchFamily="2" charset="0"/>
              </a:rPr>
              <a:t>Nails polish: </a:t>
            </a:r>
            <a:r>
              <a:rPr lang="en-US" sz="1000" dirty="0" smtClean="0">
                <a:latin typeface="Montserrat" panose="00000500000000000000" pitchFamily="2" charset="0"/>
              </a:rPr>
              <a:t>28% </a:t>
            </a:r>
            <a:r>
              <a:rPr lang="en-US" sz="1000" dirty="0">
                <a:latin typeface="Montserrat" panose="00000500000000000000" pitchFamily="2" charset="0"/>
              </a:rPr>
              <a:t>bough »» </a:t>
            </a:r>
            <a:r>
              <a:rPr lang="en-US" sz="1000" dirty="0" smtClean="0">
                <a:latin typeface="Montserrat" panose="00000500000000000000" pitchFamily="2" charset="0"/>
              </a:rPr>
              <a:t>13% in </a:t>
            </a:r>
            <a:r>
              <a:rPr lang="en-US" sz="1000" dirty="0">
                <a:latin typeface="Montserrat" panose="00000500000000000000" pitchFamily="2" charset="0"/>
              </a:rPr>
              <a:t>Perfumeries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Montserrat" panose="00000500000000000000" pitchFamily="2" charset="0"/>
              </a:rPr>
              <a:t>Sunscreens: </a:t>
            </a:r>
            <a:r>
              <a:rPr lang="en-US" sz="1000" dirty="0" smtClean="0">
                <a:latin typeface="Montserrat" panose="00000500000000000000" pitchFamily="2" charset="0"/>
              </a:rPr>
              <a:t>74% </a:t>
            </a:r>
            <a:r>
              <a:rPr lang="en-US" sz="1000" dirty="0">
                <a:latin typeface="Montserrat" panose="00000500000000000000" pitchFamily="2" charset="0"/>
              </a:rPr>
              <a:t>bough »» </a:t>
            </a:r>
            <a:r>
              <a:rPr lang="en-US" sz="1000" dirty="0" smtClean="0">
                <a:latin typeface="Montserrat" panose="00000500000000000000" pitchFamily="2" charset="0"/>
              </a:rPr>
              <a:t>12% in Perfumeries</a:t>
            </a:r>
          </a:p>
          <a:p>
            <a:pPr marL="171450" indent="-17145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sz="500" dirty="0">
              <a:latin typeface="Montserrat" panose="00000500000000000000" pitchFamily="2" charset="0"/>
            </a:endParaRPr>
          </a:p>
          <a:p>
            <a:pPr>
              <a:spcBef>
                <a:spcPts val="400"/>
              </a:spcBef>
            </a:pPr>
            <a:r>
              <a:rPr lang="en-US" sz="1000" b="1" dirty="0" smtClean="0">
                <a:latin typeface="Montserrat" panose="00000500000000000000" pitchFamily="2" charset="0"/>
              </a:rPr>
              <a:t>Hypermarket still the preferred channel to buy creams but Perfumery groups lead as local to buy makeup products</a:t>
            </a:r>
          </a:p>
          <a:p>
            <a:pPr>
              <a:spcBef>
                <a:spcPts val="400"/>
              </a:spcBef>
            </a:pPr>
            <a:endParaRPr lang="en-US" sz="500" dirty="0">
              <a:latin typeface="Montserrat" panose="00000500000000000000" pitchFamily="2" charset="0"/>
            </a:endParaRPr>
          </a:p>
          <a:p>
            <a:pPr>
              <a:spcBef>
                <a:spcPts val="400"/>
              </a:spcBef>
            </a:pPr>
            <a:r>
              <a:rPr lang="en-US" sz="1000" b="1" dirty="0" smtClean="0">
                <a:latin typeface="Montserrat" panose="00000500000000000000" pitchFamily="2" charset="0"/>
              </a:rPr>
              <a:t>The main reason to not buy in Perfumeries is the perception of higher prices </a:t>
            </a:r>
          </a:p>
          <a:p>
            <a:pPr>
              <a:spcBef>
                <a:spcPts val="400"/>
              </a:spcBef>
            </a:pPr>
            <a:endParaRPr lang="en-US" sz="500" dirty="0">
              <a:latin typeface="Montserrat" panose="00000500000000000000" pitchFamily="2" charset="0"/>
            </a:endParaRPr>
          </a:p>
          <a:p>
            <a:pPr>
              <a:spcBef>
                <a:spcPts val="400"/>
              </a:spcBef>
            </a:pPr>
            <a:r>
              <a:rPr lang="en-US" sz="1000" dirty="0" smtClean="0">
                <a:latin typeface="Montserrat" panose="00000500000000000000" pitchFamily="2" charset="0"/>
              </a:rPr>
              <a:t>Among Perfumery groups, </a:t>
            </a:r>
            <a:r>
              <a:rPr lang="en-US" sz="1000" b="1" dirty="0" smtClean="0">
                <a:latin typeface="Montserrat" panose="00000500000000000000" pitchFamily="2" charset="0"/>
              </a:rPr>
              <a:t>Perfumes &amp; </a:t>
            </a:r>
            <a:r>
              <a:rPr lang="en-US" sz="1000" b="1" dirty="0" err="1" smtClean="0">
                <a:latin typeface="Montserrat" panose="00000500000000000000" pitchFamily="2" charset="0"/>
              </a:rPr>
              <a:t>Companhia</a:t>
            </a:r>
            <a:r>
              <a:rPr lang="en-US" sz="1000" b="1" dirty="0" smtClean="0">
                <a:latin typeface="Montserrat" panose="00000500000000000000" pitchFamily="2" charset="0"/>
              </a:rPr>
              <a:t>, </a:t>
            </a:r>
            <a:r>
              <a:rPr lang="en-US" sz="1000" b="1" dirty="0" err="1" smtClean="0">
                <a:latin typeface="Montserrat" panose="00000500000000000000" pitchFamily="2" charset="0"/>
              </a:rPr>
              <a:t>Boticário</a:t>
            </a:r>
            <a:r>
              <a:rPr lang="en-US" sz="1000" b="1" dirty="0" smtClean="0">
                <a:latin typeface="Montserrat" panose="00000500000000000000" pitchFamily="2" charset="0"/>
              </a:rPr>
              <a:t> and Sephora</a:t>
            </a:r>
            <a:r>
              <a:rPr lang="en-US" sz="1000" dirty="0" smtClean="0">
                <a:latin typeface="Montserrat" panose="00000500000000000000" pitchFamily="2" charset="0"/>
              </a:rPr>
              <a:t> are the preferred ones to buy.</a:t>
            </a:r>
            <a:endParaRPr lang="en-US" sz="1000" dirty="0">
              <a:latin typeface="Montserrat" panose="00000500000000000000" pitchFamily="2" charset="0"/>
            </a:endParaRPr>
          </a:p>
          <a:p>
            <a:pPr>
              <a:spcBef>
                <a:spcPts val="400"/>
              </a:spcBef>
            </a:pPr>
            <a:r>
              <a:rPr lang="en-US" sz="1000" dirty="0" smtClean="0">
                <a:latin typeface="Montserrat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334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13324"/>
              </p:ext>
            </p:extLst>
          </p:nvPr>
        </p:nvGraphicFramePr>
        <p:xfrm>
          <a:off x="107504" y="843559"/>
          <a:ext cx="8856982" cy="352839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60109"/>
                <a:gridCol w="832179"/>
                <a:gridCol w="648072"/>
                <a:gridCol w="648072"/>
                <a:gridCol w="851920"/>
                <a:gridCol w="732256"/>
                <a:gridCol w="639954"/>
                <a:gridCol w="656190"/>
                <a:gridCol w="648072"/>
                <a:gridCol w="648072"/>
                <a:gridCol w="792086"/>
              </a:tblGrid>
              <a:tr h="523202"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Fragrances</a:t>
                      </a:r>
                      <a:endParaRPr lang="en-US" sz="900" noProof="0" dirty="0">
                        <a:latin typeface="Montserrat" panose="000005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Face creams</a:t>
                      </a:r>
                      <a:endParaRPr lang="en-US" sz="900" noProof="0" dirty="0">
                        <a:latin typeface="Montserrat" panose="000005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Face Cleaning Products</a:t>
                      </a:r>
                      <a:endParaRPr lang="en-US" sz="900" noProof="0" dirty="0">
                        <a:latin typeface="Montserrat" panose="000005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Body moisturizing creams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Body Treatment creams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Lips makeup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Eyes</a:t>
                      </a:r>
                      <a:r>
                        <a:rPr lang="en-US" sz="900" baseline="0" noProof="0" dirty="0" smtClean="0">
                          <a:latin typeface="Montserrat" panose="00000500000000000000" pitchFamily="2" charset="0"/>
                        </a:rPr>
                        <a:t> makeup</a:t>
                      </a:r>
                      <a:endParaRPr lang="en-US" sz="900" noProof="0" dirty="0" smtClean="0">
                        <a:latin typeface="Montserrat" panose="000005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Face makeup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Nails polish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Sunscreen</a:t>
                      </a:r>
                    </a:p>
                  </a:txBody>
                  <a:tcPr marL="36000" marR="3600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Perfumery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groups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</a:t>
                      </a:r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physical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store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Perfumery groups -online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Perfumery others - physical store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Perfumery others -online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Make-up stores - physical store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Make-up stores - 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Catalogue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Pharmacy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physical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store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Pharmacy - 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Health areas - physical store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Health areas - 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Hyper/Super - physical store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Hyper/Super - 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Others -physical store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Others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23961"/>
              </p:ext>
            </p:extLst>
          </p:nvPr>
        </p:nvGraphicFramePr>
        <p:xfrm>
          <a:off x="107504" y="555526"/>
          <a:ext cx="3888432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Channels weight </a:t>
                      </a:r>
                      <a:r>
                        <a:rPr lang="en-US" sz="1000" b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(estimation</a:t>
                      </a:r>
                      <a:r>
                        <a:rPr lang="en-US" sz="1000" b="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for Volume</a:t>
                      </a:r>
                      <a:r>
                        <a:rPr lang="en-US" sz="1000" b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)</a:t>
                      </a:r>
                      <a:endParaRPr lang="en-US" sz="1000" b="0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04363"/>
              </p:ext>
            </p:extLst>
          </p:nvPr>
        </p:nvGraphicFramePr>
        <p:xfrm>
          <a:off x="107504" y="4515966"/>
          <a:ext cx="8856982" cy="20034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60109"/>
                <a:gridCol w="832179"/>
                <a:gridCol w="648072"/>
                <a:gridCol w="648072"/>
                <a:gridCol w="851920"/>
                <a:gridCol w="732256"/>
                <a:gridCol w="639954"/>
                <a:gridCol w="656190"/>
                <a:gridCol w="648072"/>
                <a:gridCol w="648072"/>
                <a:gridCol w="792086"/>
              </a:tblGrid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Estimation</a:t>
                      </a:r>
                      <a:r>
                        <a:rPr lang="en-US" sz="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Units sold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455 205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18 464</a:t>
                      </a:r>
                      <a:r>
                        <a:rPr lang="en-US" sz="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704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6 732 441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17 291 348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373 608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1 648 686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5 083 308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5 702 386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3 116 744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8 205 229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7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67929"/>
              </p:ext>
            </p:extLst>
          </p:nvPr>
        </p:nvGraphicFramePr>
        <p:xfrm>
          <a:off x="107504" y="843559"/>
          <a:ext cx="8856982" cy="352839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60109"/>
                <a:gridCol w="832179"/>
                <a:gridCol w="648072"/>
                <a:gridCol w="648072"/>
                <a:gridCol w="851920"/>
                <a:gridCol w="732256"/>
                <a:gridCol w="639954"/>
                <a:gridCol w="656190"/>
                <a:gridCol w="648072"/>
                <a:gridCol w="648072"/>
                <a:gridCol w="792086"/>
              </a:tblGrid>
              <a:tr h="523202"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Fragrances</a:t>
                      </a:r>
                      <a:endParaRPr lang="en-US" sz="900" noProof="0" dirty="0">
                        <a:latin typeface="Montserrat" panose="000005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Face creams</a:t>
                      </a:r>
                      <a:endParaRPr lang="en-US" sz="900" noProof="0" dirty="0">
                        <a:latin typeface="Montserrat" panose="000005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Face Cleaning Products</a:t>
                      </a:r>
                      <a:endParaRPr lang="en-US" sz="900" noProof="0" dirty="0">
                        <a:latin typeface="Montserrat" panose="000005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Body moisturizing creams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Body Treatment creams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Lips makeup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Eyes</a:t>
                      </a:r>
                      <a:r>
                        <a:rPr lang="en-US" sz="900" baseline="0" noProof="0" dirty="0" smtClean="0">
                          <a:latin typeface="Montserrat" panose="00000500000000000000" pitchFamily="2" charset="0"/>
                        </a:rPr>
                        <a:t> makeup</a:t>
                      </a:r>
                      <a:endParaRPr lang="en-US" sz="900" noProof="0" dirty="0" smtClean="0">
                        <a:latin typeface="Montserrat" panose="00000500000000000000" pitchFamily="2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Face makeup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Nails polish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latin typeface="Montserrat" panose="00000500000000000000" pitchFamily="2" charset="0"/>
                        </a:rPr>
                        <a:t>Sunscreen</a:t>
                      </a:r>
                    </a:p>
                  </a:txBody>
                  <a:tcPr marL="36000" marR="3600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Perfumery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groups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</a:t>
                      </a:r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physical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store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Perfumery groups -online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Perfumery others - physical store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Perfumery others -online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Make-up stores - physical store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Make-up stores - 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Catalogue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Pharmacy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physical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store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Pharmacy - 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Health areas - physical store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Health areas - 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Hyper/Super - physical store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Hyper/Super - 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Others -physical store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</a:tr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pt-P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Others</a:t>
                      </a:r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79114"/>
              </p:ext>
            </p:extLst>
          </p:nvPr>
        </p:nvGraphicFramePr>
        <p:xfrm>
          <a:off x="107504" y="555526"/>
          <a:ext cx="3888432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Channels weight </a:t>
                      </a:r>
                      <a:r>
                        <a:rPr lang="en-US" sz="1000" b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(estimation</a:t>
                      </a:r>
                      <a:r>
                        <a:rPr lang="en-US" sz="1000" b="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for Value</a:t>
                      </a:r>
                      <a:r>
                        <a:rPr lang="en-US" sz="1000" b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)</a:t>
                      </a:r>
                      <a:endParaRPr lang="en-US" sz="1000" b="0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39924"/>
              </p:ext>
            </p:extLst>
          </p:nvPr>
        </p:nvGraphicFramePr>
        <p:xfrm>
          <a:off x="107504" y="4515966"/>
          <a:ext cx="8856982" cy="20034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60109"/>
                <a:gridCol w="760171"/>
                <a:gridCol w="720080"/>
                <a:gridCol w="648072"/>
                <a:gridCol w="851920"/>
                <a:gridCol w="732256"/>
                <a:gridCol w="639954"/>
                <a:gridCol w="656190"/>
                <a:gridCol w="648072"/>
                <a:gridCol w="648072"/>
                <a:gridCol w="792086"/>
              </a:tblGrid>
              <a:tr h="2003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Estimation</a:t>
                      </a:r>
                      <a:r>
                        <a:rPr lang="en-US" sz="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Value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158 526 825€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212 305 685€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39 762 035€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100 597 402€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2 692 813€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9 152 894€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30 139 862€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89 203 329€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11 503 896€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120 831 937€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98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Montserrat"/>
              </a:rPr>
              <a:t>Fragrances</a:t>
            </a:r>
            <a:r>
              <a:rPr lang="en-US" sz="2800" dirty="0" smtClean="0">
                <a:latin typeface="Montserrat"/>
              </a:rPr>
              <a:t/>
            </a:r>
            <a:br>
              <a:rPr lang="en-US" sz="2800" dirty="0" smtClean="0">
                <a:latin typeface="Montserrat"/>
              </a:rPr>
            </a:br>
            <a:endParaRPr lang="en-US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98303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Category penetration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72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8031"/>
            <a:ext cx="5729518" cy="766957"/>
          </a:xfrm>
        </p:spPr>
        <p:txBody>
          <a:bodyPr/>
          <a:lstStyle/>
          <a:p>
            <a:r>
              <a:rPr lang="en-US" sz="1800" dirty="0" smtClean="0"/>
              <a:t>4/5 </a:t>
            </a:r>
            <a:r>
              <a:rPr lang="en-US" sz="1800" dirty="0" smtClean="0"/>
              <a:t>bought </a:t>
            </a:r>
            <a:r>
              <a:rPr lang="en-US" sz="1800" dirty="0" smtClean="0"/>
              <a:t>Fragrances </a:t>
            </a:r>
            <a:r>
              <a:rPr lang="en-US" sz="1800" dirty="0" smtClean="0"/>
              <a:t>during 2020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b="0" dirty="0" smtClean="0"/>
              <a:t>The majority </a:t>
            </a:r>
            <a:r>
              <a:rPr lang="en-US" sz="1400" b="0" dirty="0" smtClean="0"/>
              <a:t>did </a:t>
            </a:r>
            <a:r>
              <a:rPr lang="en-US" sz="1400" b="0" dirty="0" smtClean="0"/>
              <a:t>it in a Perfumery from a group</a:t>
            </a:r>
            <a:endParaRPr lang="en-US" sz="1400" b="0" dirty="0"/>
          </a:p>
        </p:txBody>
      </p:sp>
      <p:sp>
        <p:nvSpPr>
          <p:cNvPr id="6" name="Title 5"/>
          <p:cNvSpPr>
            <a:spLocks noGrp="1"/>
          </p:cNvSpPr>
          <p:nvPr>
            <p:ph type="ctrTitle" idx="2"/>
          </p:nvPr>
        </p:nvSpPr>
        <p:spPr>
          <a:xfrm>
            <a:off x="6685832" y="2913646"/>
            <a:ext cx="2134640" cy="522200"/>
          </a:xfrm>
        </p:spPr>
        <p:txBody>
          <a:bodyPr/>
          <a:lstStyle/>
          <a:p>
            <a:r>
              <a:rPr lang="en-US" sz="1600" b="0" dirty="0" smtClean="0">
                <a:cs typeface="Calibri" panose="020F0502020204030204" pitchFamily="34" charset="0"/>
              </a:rPr>
              <a:t>» 77</a:t>
            </a:r>
            <a:r>
              <a:rPr lang="en-US" sz="1600" b="0" dirty="0">
                <a:cs typeface="Calibri" panose="020F0502020204030204" pitchFamily="34" charset="0"/>
              </a:rPr>
              <a:t>% </a:t>
            </a:r>
            <a:r>
              <a:rPr lang="en-US" sz="1600" b="0" dirty="0" smtClean="0">
                <a:cs typeface="Calibri" panose="020F0502020204030204" pitchFamily="34" charset="0"/>
              </a:rPr>
              <a:t>for own usage » 70% for offer</a:t>
            </a:r>
            <a:endParaRPr lang="en-US" sz="1600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96744" y="1209774"/>
            <a:ext cx="2339752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82%</a:t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bought </a:t>
            </a:r>
            <a:r>
              <a:rPr lang="en-US" sz="1800" b="0" kern="0" dirty="0" smtClean="0">
                <a:cs typeface="Calibri" panose="020F0502020204030204" pitchFamily="34" charset="0"/>
              </a:rPr>
              <a:t>Fragrances for own usage or offer</a:t>
            </a:r>
            <a:endParaRPr lang="en-US" sz="1800" b="0" kern="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660232" y="4209790"/>
            <a:ext cx="213464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b="0" kern="0" dirty="0">
                <a:cs typeface="Calibri" panose="020F0502020204030204" pitchFamily="34" charset="0"/>
              </a:rPr>
              <a:t>(</a:t>
            </a:r>
            <a:r>
              <a:rPr lang="en-US" sz="1200" b="0" kern="0" dirty="0" smtClean="0">
                <a:cs typeface="Calibri" panose="020F0502020204030204" pitchFamily="34" charset="0"/>
              </a:rPr>
              <a:t> 73% in 2019*)</a:t>
            </a:r>
          </a:p>
          <a:p>
            <a:r>
              <a:rPr lang="en-US" sz="1000" b="0" kern="0" dirty="0" smtClean="0">
                <a:cs typeface="Calibri" panose="020F0502020204030204" pitchFamily="34" charset="0"/>
              </a:rPr>
              <a:t>* CATI </a:t>
            </a:r>
            <a:r>
              <a:rPr lang="en-US" sz="1000" b="0" kern="0" dirty="0" smtClean="0">
                <a:cs typeface="Calibri" panose="020F0502020204030204" pitchFamily="34" charset="0"/>
              </a:rPr>
              <a:t>methodology with lower social class</a:t>
            </a:r>
            <a:endParaRPr lang="en-US" sz="10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056303691"/>
              </p:ext>
            </p:extLst>
          </p:nvPr>
        </p:nvGraphicFramePr>
        <p:xfrm>
          <a:off x="323528" y="1563638"/>
          <a:ext cx="52802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54711"/>
              </p:ext>
            </p:extLst>
          </p:nvPr>
        </p:nvGraphicFramePr>
        <p:xfrm>
          <a:off x="251520" y="11037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Fragrances Category 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% of Shoppers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4650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Q1a/b-During 2020, did you bought Fragrances for you or for offer in any of this places? 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51520" y="2499742"/>
            <a:ext cx="3888000" cy="360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flipH="1">
            <a:off x="4355976" y="1620732"/>
            <a:ext cx="1440160" cy="756084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Montserrat" panose="00000500000000000000" pitchFamily="2" charset="0"/>
              </a:rPr>
              <a:t>66% </a:t>
            </a:r>
          </a:p>
          <a:p>
            <a:pPr algn="ctr"/>
            <a:r>
              <a:rPr lang="en-US" sz="1000" dirty="0" smtClean="0">
                <a:latin typeface="Montserrat" panose="00000500000000000000" pitchFamily="2" charset="0"/>
              </a:rPr>
              <a:t>buy in Perfumeries</a:t>
            </a:r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16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Purchase frequency &amp; characterization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06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33722538"/>
              </p:ext>
            </p:extLst>
          </p:nvPr>
        </p:nvGraphicFramePr>
        <p:xfrm>
          <a:off x="0" y="199568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59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(457 / 269/ 89/ 121 / 125/ 120/ 51/ 128/ 48/277/ 49/ 23)</a:t>
            </a:r>
          </a:p>
          <a:p>
            <a:r>
              <a:rPr lang="en-US" sz="600" dirty="0" smtClean="0"/>
              <a:t>Q1c – How often do you buy fragrances for you or for offer in…?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90807"/>
              </p:ext>
            </p:extLst>
          </p:nvPr>
        </p:nvGraphicFramePr>
        <p:xfrm>
          <a:off x="35496" y="1563638"/>
          <a:ext cx="8928992" cy="3261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2168"/>
                <a:gridCol w="648072"/>
                <a:gridCol w="576064"/>
                <a:gridCol w="648072"/>
                <a:gridCol w="576064"/>
                <a:gridCol w="648072"/>
                <a:gridCol w="648072"/>
                <a:gridCol w="576064"/>
                <a:gridCol w="648072"/>
                <a:gridCol w="576064"/>
                <a:gridCol w="610564"/>
                <a:gridCol w="640571"/>
                <a:gridCol w="621073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800" b="1" noProof="0" dirty="0" smtClean="0">
                          <a:latin typeface="Montserrat"/>
                        </a:rPr>
                        <a:t>Annual Average</a:t>
                      </a:r>
                      <a:r>
                        <a:rPr lang="en-US" sz="800" b="1" baseline="0" noProof="0" dirty="0" smtClean="0">
                          <a:latin typeface="Montserrat"/>
                        </a:rPr>
                        <a:t> Frequency of </a:t>
                      </a:r>
                      <a:r>
                        <a:rPr lang="en-US" sz="800" b="1" baseline="0" noProof="0" dirty="0" smtClean="0">
                          <a:latin typeface="Montserrat"/>
                        </a:rPr>
                        <a:t>Purchase</a:t>
                      </a:r>
                      <a:endParaRPr lang="en-US" sz="8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3,54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3,32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3,48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3,52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3,95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3,94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4,42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3,28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5,17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3,78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4,72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2,35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186944"/>
            <a:ext cx="87849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Fragrances are bought in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average 3 to 4 times in a year</a:t>
            </a:r>
            <a:endParaRPr lang="en-US" sz="1900" dirty="0">
              <a:latin typeface="Montserrat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86018"/>
              </p:ext>
            </p:extLst>
          </p:nvPr>
        </p:nvGraphicFramePr>
        <p:xfrm>
          <a:off x="107504" y="987574"/>
          <a:ext cx="273630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Fragrances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Purchase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Frequency of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</a:t>
                      </a:r>
                      <a:r>
                        <a:rPr lang="en-US" sz="90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082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68430914"/>
              </p:ext>
            </p:extLst>
          </p:nvPr>
        </p:nvGraphicFramePr>
        <p:xfrm>
          <a:off x="14660" y="2355726"/>
          <a:ext cx="903649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402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(457 / 269/ 89/ 121 / 125/ 120/ 51/ 128/ 48/277/ 49/ 23)</a:t>
            </a:r>
          </a:p>
          <a:p>
            <a:r>
              <a:rPr lang="en-US" sz="600" dirty="0" smtClean="0"/>
              <a:t>Q1d/e – How many units dis you bought last time? How much did you spent?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09872"/>
              </p:ext>
            </p:extLst>
          </p:nvPr>
        </p:nvGraphicFramePr>
        <p:xfrm>
          <a:off x="179510" y="1737512"/>
          <a:ext cx="8856986" cy="25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8154"/>
                <a:gridCol w="720080"/>
                <a:gridCol w="576064"/>
                <a:gridCol w="648072"/>
                <a:gridCol w="576064"/>
                <a:gridCol w="648072"/>
                <a:gridCol w="648072"/>
                <a:gridCol w="576064"/>
                <a:gridCol w="648072"/>
                <a:gridCol w="576064"/>
                <a:gridCol w="610564"/>
                <a:gridCol w="640571"/>
                <a:gridCol w="621073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% Shoppers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585072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Fragrances Purchase Characterization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Number of Units bought last time and Value Spent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00886"/>
              </p:ext>
            </p:extLst>
          </p:nvPr>
        </p:nvGraphicFramePr>
        <p:xfrm>
          <a:off x="179512" y="2143126"/>
          <a:ext cx="8784976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65285"/>
                <a:gridCol w="750939"/>
                <a:gridCol w="648072"/>
                <a:gridCol w="576064"/>
                <a:gridCol w="576064"/>
                <a:gridCol w="648072"/>
                <a:gridCol w="648072"/>
                <a:gridCol w="576064"/>
                <a:gridCol w="648072"/>
                <a:gridCol w="576064"/>
                <a:gridCol w="576064"/>
                <a:gridCol w="648072"/>
                <a:gridCol w="648072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Average units bought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1,44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123478"/>
            <a:ext cx="8101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Who buys Fragrance tend to spend between 20€ and 70€ and buy in average 1 to 2 units</a:t>
            </a:r>
          </a:p>
        </p:txBody>
      </p:sp>
    </p:spTree>
    <p:extLst>
      <p:ext uri="{BB962C8B-B14F-4D97-AF65-F5344CB8AC3E}">
        <p14:creationId xmlns:p14="http://schemas.microsoft.com/office/powerpoint/2010/main" val="855942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36739295"/>
              </p:ext>
            </p:extLst>
          </p:nvPr>
        </p:nvGraphicFramePr>
        <p:xfrm>
          <a:off x="463720" y="1914273"/>
          <a:ext cx="8160568" cy="2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173884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More than 1/3 perceived that they spent less on Fragrances during 2020</a:t>
            </a:r>
            <a:endParaRPr lang="en-US" sz="1900" b="1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Q1f- Comparatively with previous year, would you say that…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87523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Fragrances Purchase Evolution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Shopper Perception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16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Reasons to choose or not Perfumeries channel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Economic context</a:t>
            </a:r>
            <a:endParaRPr lang="en-US" sz="28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173884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Perfumery channel chosen for the variety and brands</a:t>
            </a:r>
          </a:p>
          <a:p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While other channels more for the Prices and Promotions</a:t>
            </a:r>
            <a:endParaRPr lang="en-US" sz="16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fragrances in each channel (657/ 125/ 237/ 298 )</a:t>
            </a:r>
          </a:p>
          <a:p>
            <a:r>
              <a:rPr lang="en-US" sz="600" dirty="0" smtClean="0">
                <a:latin typeface="Montserrat"/>
              </a:rPr>
              <a:t>Q1i – Why did you buy fragrances in…?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24887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 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Reasons of purchase vs. other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15698190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89027291"/>
              </p:ext>
            </p:extLst>
          </p:nvPr>
        </p:nvGraphicFramePr>
        <p:xfrm>
          <a:off x="3563888" y="2139702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873762792"/>
              </p:ext>
            </p:extLst>
          </p:nvPr>
        </p:nvGraphicFramePr>
        <p:xfrm>
          <a:off x="5220072" y="2139702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49897437"/>
              </p:ext>
            </p:extLst>
          </p:nvPr>
        </p:nvGraphicFramePr>
        <p:xfrm>
          <a:off x="6732240" y="2141396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26546"/>
              </p:ext>
            </p:extLst>
          </p:nvPr>
        </p:nvGraphicFramePr>
        <p:xfrm>
          <a:off x="2267744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45278"/>
              </p:ext>
            </p:extLst>
          </p:nvPr>
        </p:nvGraphicFramePr>
        <p:xfrm>
          <a:off x="3828256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Catalogue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53283"/>
              </p:ext>
            </p:extLst>
          </p:nvPr>
        </p:nvGraphicFramePr>
        <p:xfrm>
          <a:off x="5412432" y="1707654"/>
          <a:ext cx="1175792" cy="39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Pharmacy &amp; Health Areas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14827"/>
              </p:ext>
            </p:extLst>
          </p:nvPr>
        </p:nvGraphicFramePr>
        <p:xfrm>
          <a:off x="6996608" y="1851670"/>
          <a:ext cx="1679848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9848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err="1" smtClean="0">
                          <a:latin typeface="Montserrat" panose="00000500000000000000" pitchFamily="2" charset="0"/>
                        </a:rPr>
                        <a:t>Hiper</a:t>
                      </a:r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/Supermarket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145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5729518" cy="766957"/>
          </a:xfrm>
        </p:spPr>
        <p:txBody>
          <a:bodyPr/>
          <a:lstStyle/>
          <a:p>
            <a:r>
              <a:rPr lang="en-US" dirty="0" smtClean="0"/>
              <a:t>The main reason </a:t>
            </a:r>
            <a:r>
              <a:rPr lang="en-US" dirty="0" smtClean="0"/>
              <a:t>to </a:t>
            </a:r>
            <a:r>
              <a:rPr lang="en-US" dirty="0" smtClean="0"/>
              <a:t>not buy fragrances in Perfumeries are the “higher prices”</a:t>
            </a:r>
            <a:endParaRPr lang="en-US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73945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16%</a:t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buy </a:t>
            </a:r>
            <a:r>
              <a:rPr lang="en-US" sz="1800" b="0" kern="0" dirty="0" smtClean="0">
                <a:cs typeface="Calibri" panose="020F0502020204030204" pitchFamily="34" charset="0"/>
              </a:rPr>
              <a:t>Fragrances but don’t do it in Perfumeries'</a:t>
            </a:r>
            <a:endParaRPr lang="en-US" sz="18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159325507"/>
              </p:ext>
            </p:extLst>
          </p:nvPr>
        </p:nvGraphicFramePr>
        <p:xfrm>
          <a:off x="323528" y="1851670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96134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Consideration &amp; Reasons to not buy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fragrances but not in Perfumeries (162)</a:t>
            </a:r>
          </a:p>
          <a:p>
            <a:r>
              <a:rPr lang="en-US" sz="600" dirty="0" smtClean="0">
                <a:latin typeface="Montserrat"/>
              </a:rPr>
              <a:t>Q1g/h – When you plan to buy fragrances do you consider Perfumeries? Why don’t you buy fragrances in Perfumeries?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216" y="321982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 but 62</a:t>
            </a:r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%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of them consider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to buy in Perfumeries</a:t>
            </a:r>
          </a:p>
        </p:txBody>
      </p:sp>
    </p:spTree>
    <p:extLst>
      <p:ext uri="{BB962C8B-B14F-4D97-AF65-F5344CB8AC3E}">
        <p14:creationId xmlns:p14="http://schemas.microsoft.com/office/powerpoint/2010/main" val="411212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Engagement with Stores and Brands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81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18281300"/>
              </p:ext>
            </p:extLst>
          </p:nvPr>
        </p:nvGraphicFramePr>
        <p:xfrm>
          <a:off x="323528" y="185167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91005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Stores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(592) / in others Perfumeries </a:t>
            </a:r>
            <a:r>
              <a:rPr lang="en-US" sz="600" dirty="0" smtClean="0">
                <a:latin typeface="Montserrat"/>
              </a:rPr>
              <a:t>(184)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Q1j/m – In each perfumeries do you use to buy?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768244" y="145562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6768244" y="1167594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68244" y="879562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673945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59%</a:t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Fragrances in Perfumeries groups</a:t>
            </a:r>
            <a:endParaRPr lang="en-US" sz="1800" b="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8496944" cy="766957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Perfumes &amp; </a:t>
            </a:r>
            <a:r>
              <a:rPr lang="en-US" dirty="0" err="1" smtClean="0">
                <a:latin typeface="Montserrat" panose="00000500000000000000" pitchFamily="2" charset="0"/>
              </a:rPr>
              <a:t>Companhia</a:t>
            </a:r>
            <a:r>
              <a:rPr lang="en-US" dirty="0" smtClean="0">
                <a:latin typeface="Montserrat" panose="00000500000000000000" pitchFamily="2" charset="0"/>
              </a:rPr>
              <a:t> leads as the preferred store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by </a:t>
            </a:r>
            <a:r>
              <a:rPr lang="en-US" sz="1600" b="0" dirty="0" err="1" smtClean="0">
                <a:latin typeface="Montserrat" panose="00000500000000000000" pitchFamily="2" charset="0"/>
              </a:rPr>
              <a:t>Boticário</a:t>
            </a:r>
            <a:r>
              <a:rPr lang="en-US" sz="1600" b="0" dirty="0" smtClean="0">
                <a:latin typeface="Montserrat" panose="00000500000000000000" pitchFamily="2" charset="0"/>
              </a:rPr>
              <a:t> and Sephora </a:t>
            </a:r>
            <a:endParaRPr lang="en-US" b="0" dirty="0">
              <a:latin typeface="Montserrat" panose="00000500000000000000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660232" y="2571750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18%</a:t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Fragrances in others Perfumeries</a:t>
            </a:r>
            <a:endParaRPr lang="en-US" sz="18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44039838"/>
              </p:ext>
            </p:extLst>
          </p:nvPr>
        </p:nvGraphicFramePr>
        <p:xfrm>
          <a:off x="2915816" y="2715766"/>
          <a:ext cx="3528392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5900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Groups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4863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Others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82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93671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Top Brands more bought (Top 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(592) / in others Perfumeries (184)</a:t>
            </a:r>
          </a:p>
          <a:p>
            <a:r>
              <a:rPr lang="en-US" sz="600" dirty="0" err="1" smtClean="0">
                <a:latin typeface="Montserrat"/>
              </a:rPr>
              <a:t>Qk</a:t>
            </a:r>
            <a:r>
              <a:rPr lang="en-US" sz="600" dirty="0" smtClean="0">
                <a:latin typeface="Montserrat"/>
              </a:rPr>
              <a:t>/l/n/o – Which brands do you buy in Perfumery groups/other perfumeries?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539552" y="123478"/>
            <a:ext cx="8435975" cy="393700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Hugo Boss leads as the preferred brand in Perfumery Channel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by Calvin Klein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18168513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797741"/>
              </p:ext>
            </p:extLst>
          </p:nvPr>
        </p:nvGraphicFramePr>
        <p:xfrm>
          <a:off x="39553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 Groups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889001881"/>
              </p:ext>
            </p:extLst>
          </p:nvPr>
        </p:nvGraphicFramePr>
        <p:xfrm>
          <a:off x="442798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1788"/>
              </p:ext>
            </p:extLst>
          </p:nvPr>
        </p:nvGraphicFramePr>
        <p:xfrm>
          <a:off x="471601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Other Perfumery 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663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Montserrat"/>
              </a:rPr>
              <a:t>Face Creams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60533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Category penetration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00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85901"/>
            <a:ext cx="5976664" cy="766957"/>
          </a:xfrm>
        </p:spPr>
        <p:txBody>
          <a:bodyPr/>
          <a:lstStyle/>
          <a:p>
            <a:r>
              <a:rPr lang="en-US" sz="1800" dirty="0" smtClean="0"/>
              <a:t>4/5 </a:t>
            </a:r>
            <a:r>
              <a:rPr lang="en-US" sz="1800" dirty="0" smtClean="0"/>
              <a:t>bought Face Creams during </a:t>
            </a:r>
            <a:r>
              <a:rPr lang="en-US" sz="1800" dirty="0" smtClean="0"/>
              <a:t>2020</a:t>
            </a:r>
            <a:br>
              <a:rPr lang="en-US" sz="1800" dirty="0" smtClean="0"/>
            </a:br>
            <a:r>
              <a:rPr lang="en-US" sz="1400" b="0" dirty="0" smtClean="0"/>
              <a:t>31% did it in Perfumery channel but the hypermarket is </a:t>
            </a:r>
            <a:r>
              <a:rPr lang="en-US" sz="1400" b="0" dirty="0" smtClean="0"/>
              <a:t>the preferred channel to buy it</a:t>
            </a:r>
            <a:endParaRPr lang="en-US" sz="1400" b="0" dirty="0"/>
          </a:p>
        </p:txBody>
      </p:sp>
      <p:sp>
        <p:nvSpPr>
          <p:cNvPr id="6" name="Title 5"/>
          <p:cNvSpPr>
            <a:spLocks noGrp="1"/>
          </p:cNvSpPr>
          <p:nvPr>
            <p:ph type="ctrTitle" idx="2"/>
          </p:nvPr>
        </p:nvSpPr>
        <p:spPr>
          <a:xfrm>
            <a:off x="6685832" y="2913646"/>
            <a:ext cx="2134640" cy="522200"/>
          </a:xfrm>
        </p:spPr>
        <p:txBody>
          <a:bodyPr/>
          <a:lstStyle/>
          <a:p>
            <a:r>
              <a:rPr lang="en-US" sz="1600" b="0" dirty="0" smtClean="0">
                <a:cs typeface="Calibri" panose="020F0502020204030204" pitchFamily="34" charset="0"/>
              </a:rPr>
              <a:t>» </a:t>
            </a:r>
            <a:r>
              <a:rPr lang="en-US" sz="1600" b="0" dirty="0" smtClean="0">
                <a:cs typeface="Calibri" panose="020F0502020204030204" pitchFamily="34" charset="0"/>
              </a:rPr>
              <a:t>78% </a:t>
            </a:r>
            <a:r>
              <a:rPr lang="en-US" sz="1600" b="0" dirty="0" smtClean="0">
                <a:cs typeface="Calibri" panose="020F0502020204030204" pitchFamily="34" charset="0"/>
              </a:rPr>
              <a:t>for own usage » </a:t>
            </a:r>
            <a:r>
              <a:rPr lang="en-US" sz="1600" b="0" dirty="0" smtClean="0">
                <a:cs typeface="Calibri" panose="020F0502020204030204" pitchFamily="34" charset="0"/>
              </a:rPr>
              <a:t>50</a:t>
            </a:r>
            <a:r>
              <a:rPr lang="en-US" sz="1600" b="0" dirty="0" smtClean="0">
                <a:cs typeface="Calibri" panose="020F0502020204030204" pitchFamily="34" charset="0"/>
              </a:rPr>
              <a:t>% for offer</a:t>
            </a:r>
            <a:endParaRPr lang="en-US" sz="1600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96744" y="120977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80%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bought Face Creams </a:t>
            </a:r>
            <a:r>
              <a:rPr lang="en-US" sz="1800" b="0" kern="0" dirty="0" smtClean="0">
                <a:cs typeface="Calibri" panose="020F0502020204030204" pitchFamily="34" charset="0"/>
              </a:rPr>
              <a:t>for own usage or offer</a:t>
            </a:r>
            <a:endParaRPr lang="en-US" sz="1800" b="0" kern="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660232" y="4209790"/>
            <a:ext cx="213464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b="0" kern="0" dirty="0">
                <a:cs typeface="Calibri" panose="020F0502020204030204" pitchFamily="34" charset="0"/>
              </a:rPr>
              <a:t>(</a:t>
            </a:r>
            <a:r>
              <a:rPr lang="en-US" sz="1200" b="0" kern="0" dirty="0" smtClean="0">
                <a:cs typeface="Calibri" panose="020F0502020204030204" pitchFamily="34" charset="0"/>
              </a:rPr>
              <a:t> </a:t>
            </a:r>
            <a:r>
              <a:rPr lang="en-US" sz="1200" b="0" kern="0" dirty="0" smtClean="0">
                <a:cs typeface="Calibri" panose="020F0502020204030204" pitchFamily="34" charset="0"/>
              </a:rPr>
              <a:t>50% </a:t>
            </a:r>
            <a:r>
              <a:rPr lang="en-US" sz="1200" b="0" kern="0" dirty="0" smtClean="0">
                <a:cs typeface="Calibri" panose="020F0502020204030204" pitchFamily="34" charset="0"/>
              </a:rPr>
              <a:t>in 2019*)</a:t>
            </a:r>
          </a:p>
          <a:p>
            <a:r>
              <a:rPr lang="en-US" sz="1000" b="0" kern="0" dirty="0">
                <a:cs typeface="Calibri" panose="020F0502020204030204" pitchFamily="34" charset="0"/>
              </a:rPr>
              <a:t>* CATI methodology with lower social class</a:t>
            </a:r>
            <a:endParaRPr lang="en-US" sz="10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33529262"/>
              </p:ext>
            </p:extLst>
          </p:nvPr>
        </p:nvGraphicFramePr>
        <p:xfrm>
          <a:off x="323528" y="1563638"/>
          <a:ext cx="52802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51814"/>
              </p:ext>
            </p:extLst>
          </p:nvPr>
        </p:nvGraphicFramePr>
        <p:xfrm>
          <a:off x="251520" y="11037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Creams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Category 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% of Shoppers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4650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Q2a/b-During </a:t>
            </a:r>
            <a:r>
              <a:rPr lang="en-US" sz="600" dirty="0" smtClean="0">
                <a:latin typeface="Montserrat"/>
              </a:rPr>
              <a:t>2020, did you bought </a:t>
            </a:r>
            <a:r>
              <a:rPr lang="en-US" sz="600" dirty="0" smtClean="0">
                <a:latin typeface="Montserrat"/>
              </a:rPr>
              <a:t>Face Cream for </a:t>
            </a:r>
            <a:r>
              <a:rPr lang="en-US" sz="600" dirty="0" smtClean="0">
                <a:latin typeface="Montserrat"/>
              </a:rPr>
              <a:t>you or for offer in any of this places?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1520" y="2427734"/>
            <a:ext cx="3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flipH="1">
            <a:off x="4355976" y="1620732"/>
            <a:ext cx="1440160" cy="756084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Montserrat" panose="00000500000000000000" pitchFamily="2" charset="0"/>
              </a:rPr>
              <a:t>31% </a:t>
            </a:r>
            <a:endParaRPr lang="en-US" sz="1400" b="1" dirty="0" smtClean="0">
              <a:latin typeface="Montserrat" panose="00000500000000000000" pitchFamily="2" charset="0"/>
            </a:endParaRPr>
          </a:p>
          <a:p>
            <a:pPr algn="ctr"/>
            <a:r>
              <a:rPr lang="en-US" sz="1000" dirty="0" smtClean="0">
                <a:latin typeface="Montserrat" panose="00000500000000000000" pitchFamily="2" charset="0"/>
              </a:rPr>
              <a:t>buy in Perfumeries</a:t>
            </a:r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49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Purchase frequency &amp; characterization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26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60198552"/>
              </p:ext>
            </p:extLst>
          </p:nvPr>
        </p:nvGraphicFramePr>
        <p:xfrm>
          <a:off x="0" y="199568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59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</a:t>
            </a:r>
            <a:r>
              <a:rPr lang="en-US" sz="600" dirty="0" smtClean="0"/>
              <a:t>(205 </a:t>
            </a:r>
            <a:r>
              <a:rPr lang="en-US" sz="600" dirty="0" smtClean="0"/>
              <a:t>/ </a:t>
            </a:r>
            <a:r>
              <a:rPr lang="en-US" sz="600" dirty="0" smtClean="0"/>
              <a:t>111/ 32/ 57 </a:t>
            </a:r>
            <a:r>
              <a:rPr lang="en-US" sz="600" dirty="0" smtClean="0"/>
              <a:t>/ </a:t>
            </a:r>
            <a:r>
              <a:rPr lang="en-US" sz="600" dirty="0" smtClean="0"/>
              <a:t>58/ 33/ 111/ 161/ 40/ 137</a:t>
            </a:r>
            <a:r>
              <a:rPr lang="en-US" sz="600" dirty="0" smtClean="0"/>
              <a:t>/ </a:t>
            </a:r>
            <a:r>
              <a:rPr lang="en-US" sz="600" dirty="0" smtClean="0"/>
              <a:t>34/ 391 /39)</a:t>
            </a:r>
            <a:endParaRPr lang="en-US" sz="600" dirty="0" smtClean="0"/>
          </a:p>
          <a:p>
            <a:r>
              <a:rPr lang="en-US" sz="600" dirty="0" smtClean="0"/>
              <a:t>Q2c </a:t>
            </a:r>
            <a:r>
              <a:rPr lang="en-US" sz="600" dirty="0" smtClean="0"/>
              <a:t>– How often do you buy </a:t>
            </a:r>
            <a:r>
              <a:rPr lang="en-US" sz="600" dirty="0" smtClean="0"/>
              <a:t>face creams </a:t>
            </a:r>
            <a:r>
              <a:rPr lang="en-US" sz="600" dirty="0" smtClean="0"/>
              <a:t>for you or for offer in…?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462826"/>
              </p:ext>
            </p:extLst>
          </p:nvPr>
        </p:nvGraphicFramePr>
        <p:xfrm>
          <a:off x="35496" y="1563638"/>
          <a:ext cx="9001002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4176"/>
                <a:gridCol w="576064"/>
                <a:gridCol w="576064"/>
                <a:gridCol w="576064"/>
                <a:gridCol w="504056"/>
                <a:gridCol w="576064"/>
                <a:gridCol w="580396"/>
                <a:gridCol w="604218"/>
                <a:gridCol w="543578"/>
                <a:gridCol w="597722"/>
                <a:gridCol w="554406"/>
                <a:gridCol w="576064"/>
                <a:gridCol w="573084"/>
                <a:gridCol w="579046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Annual Average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 Frequency of 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Purchase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186944"/>
            <a:ext cx="87849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Face Creams are bought in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average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4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to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5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times in a year</a:t>
            </a:r>
            <a:endParaRPr lang="en-US" sz="1900" dirty="0">
              <a:latin typeface="Montserrat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71654"/>
              </p:ext>
            </p:extLst>
          </p:nvPr>
        </p:nvGraphicFramePr>
        <p:xfrm>
          <a:off x="107504" y="987574"/>
          <a:ext cx="273630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Cream Purchase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Frequency of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</a:t>
                      </a:r>
                      <a:r>
                        <a:rPr lang="en-US" sz="90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46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8" y="1484391"/>
            <a:ext cx="3879607" cy="216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 Placeholder 4"/>
          <p:cNvSpPr txBox="1">
            <a:spLocks/>
          </p:cNvSpPr>
          <p:nvPr/>
        </p:nvSpPr>
        <p:spPr>
          <a:xfrm>
            <a:off x="317472" y="4786050"/>
            <a:ext cx="7668005" cy="179912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Font typeface="Arial" charset="0"/>
              <a:buNone/>
            </a:pPr>
            <a:r>
              <a:rPr lang="en-US" sz="700" dirty="0" smtClean="0">
                <a:solidFill>
                  <a:srgbClr val="707276"/>
                </a:solidFill>
                <a:latin typeface="Montserrat"/>
              </a:rPr>
              <a:t>Fonte: </a:t>
            </a:r>
            <a:r>
              <a:rPr lang="en-US" sz="700" dirty="0">
                <a:solidFill>
                  <a:srgbClr val="707276"/>
                </a:solidFill>
                <a:latin typeface="Montserrat"/>
              </a:rPr>
              <a:t>Banco de Portugal, June </a:t>
            </a:r>
            <a:r>
              <a:rPr lang="en-US" sz="700" dirty="0" smtClean="0">
                <a:solidFill>
                  <a:srgbClr val="707276"/>
                </a:solidFill>
                <a:latin typeface="Montserrat"/>
              </a:rPr>
              <a:t>2021</a:t>
            </a:r>
            <a:endParaRPr lang="en-US" sz="700" dirty="0">
              <a:solidFill>
                <a:srgbClr val="707276"/>
              </a:solidFill>
              <a:latin typeface="Montserra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710" y="1444584"/>
            <a:ext cx="4150171" cy="31365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32683" y="1444584"/>
            <a:ext cx="4150171" cy="31365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74" name="Title 2"/>
          <p:cNvSpPr>
            <a:spLocks noGrp="1"/>
          </p:cNvSpPr>
          <p:nvPr>
            <p:ph type="title" idx="4294967295"/>
          </p:nvPr>
        </p:nvSpPr>
        <p:spPr>
          <a:xfrm>
            <a:off x="599646" y="123478"/>
            <a:ext cx="8166100" cy="428625"/>
          </a:xfrm>
        </p:spPr>
        <p:txBody>
          <a:bodyPr/>
          <a:lstStyle/>
          <a:p>
            <a:r>
              <a:rPr lang="en-US" dirty="0" smtClean="0"/>
              <a:t>In 2020 with pandemic the private consumption decreased</a:t>
            </a:r>
            <a:endParaRPr lang="pt-PT" cap="none" dirty="0"/>
          </a:p>
        </p:txBody>
      </p:sp>
      <p:sp>
        <p:nvSpPr>
          <p:cNvPr id="86" name="Rounded Rectangle 85"/>
          <p:cNvSpPr/>
          <p:nvPr/>
        </p:nvSpPr>
        <p:spPr>
          <a:xfrm>
            <a:off x="4972926" y="1059582"/>
            <a:ext cx="3960440" cy="28394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err="1" smtClean="0">
                <a:solidFill>
                  <a:schemeClr val="bg1"/>
                </a:solidFill>
                <a:latin typeface="Montserrat"/>
                <a:ea typeface="Open Sans" panose="020B0604020202020204" charset="0"/>
                <a:cs typeface="Open Sans" panose="020B0604020202020204" charset="0"/>
              </a:rPr>
              <a:t>Private</a:t>
            </a:r>
            <a:r>
              <a:rPr lang="pt-PT" sz="1200" b="1" dirty="0" smtClean="0">
                <a:solidFill>
                  <a:schemeClr val="bg1"/>
                </a:solidFill>
                <a:latin typeface="Montserrat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  <a:latin typeface="Montserrat"/>
                <a:ea typeface="Open Sans" panose="020B0604020202020204" charset="0"/>
                <a:cs typeface="Open Sans" panose="020B0604020202020204" charset="0"/>
              </a:rPr>
              <a:t>Consumption</a:t>
            </a:r>
            <a:endParaRPr lang="pt-PT" sz="1100" b="1" dirty="0">
              <a:solidFill>
                <a:schemeClr val="bg1"/>
              </a:solidFill>
              <a:latin typeface="Montserra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6422" y="1059582"/>
            <a:ext cx="4032448" cy="28394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  <a:latin typeface="Montserrat"/>
                <a:ea typeface="Open Sans" panose="020B0604020202020204" charset="0"/>
                <a:cs typeface="Open Sans" panose="020B0604020202020204" charset="0"/>
              </a:rPr>
              <a:t>PIB</a:t>
            </a:r>
            <a:endParaRPr lang="pt-PT" sz="1100" b="1" dirty="0">
              <a:solidFill>
                <a:schemeClr val="bg1"/>
              </a:solidFill>
              <a:latin typeface="Montserrat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12" y="1572778"/>
            <a:ext cx="3909560" cy="209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23878"/>
            <a:ext cx="3816423" cy="80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65" y="3723878"/>
            <a:ext cx="3703405" cy="7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6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57524877"/>
              </p:ext>
            </p:extLst>
          </p:nvPr>
        </p:nvGraphicFramePr>
        <p:xfrm>
          <a:off x="179512" y="2355726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402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/>
              <a:t>Base: Total buy in each channel (205 / 111/ 32/ 57 / 58/ 33/ 111/ 161/ 40/ 137/ 34/ 391 /39)</a:t>
            </a:r>
          </a:p>
          <a:p>
            <a:r>
              <a:rPr lang="en-US" sz="600" dirty="0" smtClean="0"/>
              <a:t>Q2d/e </a:t>
            </a:r>
            <a:r>
              <a:rPr lang="en-US" sz="600" dirty="0" smtClean="0"/>
              <a:t>– How many units dis you bought last time? How much did you spent?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96091"/>
              </p:ext>
            </p:extLst>
          </p:nvPr>
        </p:nvGraphicFramePr>
        <p:xfrm>
          <a:off x="179510" y="1737512"/>
          <a:ext cx="8856984" cy="25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78502"/>
                <a:gridCol w="672895"/>
                <a:gridCol w="538316"/>
                <a:gridCol w="605605"/>
                <a:gridCol w="538316"/>
                <a:gridCol w="605605"/>
                <a:gridCol w="605605"/>
                <a:gridCol w="538316"/>
                <a:gridCol w="605605"/>
                <a:gridCol w="538316"/>
                <a:gridCol w="570555"/>
                <a:gridCol w="598596"/>
                <a:gridCol w="580376"/>
                <a:gridCol w="580376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% Shoppers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48431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Creams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Characterization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Number of Units bought last time and Value Spent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0450"/>
              </p:ext>
            </p:extLst>
          </p:nvPr>
        </p:nvGraphicFramePr>
        <p:xfrm>
          <a:off x="179512" y="2143126"/>
          <a:ext cx="8784976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8357"/>
                <a:gridCol w="699348"/>
                <a:gridCol w="603548"/>
                <a:gridCol w="536487"/>
                <a:gridCol w="536487"/>
                <a:gridCol w="603548"/>
                <a:gridCol w="603548"/>
                <a:gridCol w="536487"/>
                <a:gridCol w="603548"/>
                <a:gridCol w="651370"/>
                <a:gridCol w="504056"/>
                <a:gridCol w="576064"/>
                <a:gridCol w="648072"/>
                <a:gridCol w="504056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Average units bought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2,18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1,81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2,14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1,94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23478"/>
            <a:ext cx="8101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Who buys Face Creams tend to spend between 17€ and 43€ and buy in average 2 units</a:t>
            </a:r>
          </a:p>
        </p:txBody>
      </p:sp>
    </p:spTree>
    <p:extLst>
      <p:ext uri="{BB962C8B-B14F-4D97-AF65-F5344CB8AC3E}">
        <p14:creationId xmlns:p14="http://schemas.microsoft.com/office/powerpoint/2010/main" val="199225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63553907"/>
              </p:ext>
            </p:extLst>
          </p:nvPr>
        </p:nvGraphicFramePr>
        <p:xfrm>
          <a:off x="463720" y="1914273"/>
          <a:ext cx="8160568" cy="2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17388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1/5 perceived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that they spent less on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Face Creams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during 2020</a:t>
            </a:r>
            <a:endParaRPr lang="en-US" sz="1900" b="1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Q2f- </a:t>
            </a:r>
            <a:r>
              <a:rPr lang="en-US" sz="600" dirty="0" smtClean="0">
                <a:latin typeface="Montserrat"/>
              </a:rPr>
              <a:t>Comparatively with previous year, would you say that…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28591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Creams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Evolution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Shopper Perception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082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Reasons to choose or not Perfumeries channel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79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173884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Perfumery channel chosen for the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good value for money</a:t>
            </a:r>
            <a:endParaRPr lang="en-US" sz="19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While other channels more for the </a:t>
            </a:r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lower Prices </a:t>
            </a:r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and Promotions</a:t>
            </a:r>
            <a:endParaRPr lang="en-US" sz="16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face creams </a:t>
            </a:r>
            <a:r>
              <a:rPr lang="en-US" sz="600" dirty="0" smtClean="0">
                <a:latin typeface="Montserrat"/>
              </a:rPr>
              <a:t>in each channel </a:t>
            </a:r>
            <a:r>
              <a:rPr lang="en-US" sz="600" dirty="0" smtClean="0">
                <a:latin typeface="Montserrat"/>
              </a:rPr>
              <a:t>(314/ 111/ 76/  284/ 407 </a:t>
            </a:r>
            <a:r>
              <a:rPr lang="en-US" sz="600" dirty="0" smtClean="0">
                <a:latin typeface="Montserrat"/>
              </a:rPr>
              <a:t>)</a:t>
            </a:r>
          </a:p>
          <a:p>
            <a:r>
              <a:rPr lang="en-US" sz="600" dirty="0" smtClean="0">
                <a:latin typeface="Montserrat"/>
              </a:rPr>
              <a:t>Q2i </a:t>
            </a:r>
            <a:r>
              <a:rPr lang="en-US" sz="600" dirty="0" smtClean="0">
                <a:latin typeface="Montserrat"/>
              </a:rPr>
              <a:t>– Why did you buy </a:t>
            </a:r>
            <a:r>
              <a:rPr lang="en-US" sz="600" dirty="0" smtClean="0">
                <a:latin typeface="Montserrat"/>
              </a:rPr>
              <a:t>face creams </a:t>
            </a:r>
            <a:r>
              <a:rPr lang="en-US" sz="600" dirty="0" smtClean="0">
                <a:latin typeface="Montserrat"/>
              </a:rPr>
              <a:t>in…?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01417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 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Reasons of purchase vs. other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3416664"/>
              </p:ext>
            </p:extLst>
          </p:nvPr>
        </p:nvGraphicFramePr>
        <p:xfrm>
          <a:off x="-36512" y="2139702"/>
          <a:ext cx="4392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37892978"/>
              </p:ext>
            </p:extLst>
          </p:nvPr>
        </p:nvGraphicFramePr>
        <p:xfrm>
          <a:off x="327585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38126566"/>
              </p:ext>
            </p:extLst>
          </p:nvPr>
        </p:nvGraphicFramePr>
        <p:xfrm>
          <a:off x="5940352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87032313"/>
              </p:ext>
            </p:extLst>
          </p:nvPr>
        </p:nvGraphicFramePr>
        <p:xfrm>
          <a:off x="7236296" y="2141396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0708"/>
              </p:ext>
            </p:extLst>
          </p:nvPr>
        </p:nvGraphicFramePr>
        <p:xfrm>
          <a:off x="2123728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643577"/>
              </p:ext>
            </p:extLst>
          </p:nvPr>
        </p:nvGraphicFramePr>
        <p:xfrm>
          <a:off x="3540224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Catalogue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21176"/>
              </p:ext>
            </p:extLst>
          </p:nvPr>
        </p:nvGraphicFramePr>
        <p:xfrm>
          <a:off x="6132712" y="1707654"/>
          <a:ext cx="1175792" cy="39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Pharmacy &amp; Health Areas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350389"/>
              </p:ext>
            </p:extLst>
          </p:nvPr>
        </p:nvGraphicFramePr>
        <p:xfrm>
          <a:off x="7380312" y="1851670"/>
          <a:ext cx="1679848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9848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err="1" smtClean="0">
                          <a:latin typeface="Montserrat" panose="00000500000000000000" pitchFamily="2" charset="0"/>
                        </a:rPr>
                        <a:t>Hiper</a:t>
                      </a:r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/Supermarket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75379192"/>
              </p:ext>
            </p:extLst>
          </p:nvPr>
        </p:nvGraphicFramePr>
        <p:xfrm>
          <a:off x="4572000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17357"/>
              </p:ext>
            </p:extLst>
          </p:nvPr>
        </p:nvGraphicFramePr>
        <p:xfrm>
          <a:off x="4764360" y="1851670"/>
          <a:ext cx="1175792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Makeup Stores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440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5729518" cy="766957"/>
          </a:xfrm>
        </p:spPr>
        <p:txBody>
          <a:bodyPr/>
          <a:lstStyle/>
          <a:p>
            <a:r>
              <a:rPr lang="en-US" dirty="0" smtClean="0"/>
              <a:t>The main reason </a:t>
            </a:r>
            <a:r>
              <a:rPr lang="en-US" dirty="0" smtClean="0"/>
              <a:t>to </a:t>
            </a:r>
            <a:r>
              <a:rPr lang="en-US" dirty="0" smtClean="0"/>
              <a:t>not buy </a:t>
            </a:r>
            <a:r>
              <a:rPr lang="en-US" dirty="0" smtClean="0"/>
              <a:t>face creams </a:t>
            </a:r>
            <a:r>
              <a:rPr lang="en-US" dirty="0" smtClean="0"/>
              <a:t>in Perfumeries are the “higher prices”</a:t>
            </a:r>
            <a:endParaRPr lang="en-US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73945" y="1497806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48%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buy Face Creams </a:t>
            </a:r>
            <a:r>
              <a:rPr lang="en-US" sz="1800" b="0" kern="0" dirty="0" smtClean="0">
                <a:cs typeface="Calibri" panose="020F0502020204030204" pitchFamily="34" charset="0"/>
              </a:rPr>
              <a:t>but don’t do it in Perfumeries'</a:t>
            </a:r>
            <a:endParaRPr lang="en-US" sz="18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661719265"/>
              </p:ext>
            </p:extLst>
          </p:nvPr>
        </p:nvGraphicFramePr>
        <p:xfrm>
          <a:off x="323528" y="1851670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5176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Consideration &amp; Reasons to not buy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face creams but </a:t>
            </a:r>
            <a:r>
              <a:rPr lang="en-US" sz="600" dirty="0" smtClean="0">
                <a:latin typeface="Montserrat"/>
              </a:rPr>
              <a:t>not in Perfumeries </a:t>
            </a:r>
            <a:r>
              <a:rPr lang="en-US" sz="600" dirty="0" smtClean="0">
                <a:latin typeface="Montserrat"/>
              </a:rPr>
              <a:t>(484)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Q2g/h </a:t>
            </a:r>
            <a:r>
              <a:rPr lang="en-US" sz="600" dirty="0" smtClean="0">
                <a:latin typeface="Montserrat"/>
              </a:rPr>
              <a:t>– When you plan to buy </a:t>
            </a:r>
            <a:r>
              <a:rPr lang="en-US" sz="600" dirty="0" smtClean="0">
                <a:latin typeface="Montserrat"/>
              </a:rPr>
              <a:t>face creams </a:t>
            </a:r>
            <a:r>
              <a:rPr lang="en-US" sz="600" dirty="0" smtClean="0">
                <a:latin typeface="Montserrat"/>
              </a:rPr>
              <a:t>do you consider Perfumeries? Why don’t you buy </a:t>
            </a:r>
            <a:r>
              <a:rPr lang="en-US" sz="600" dirty="0" smtClean="0">
                <a:latin typeface="Montserrat"/>
              </a:rPr>
              <a:t>face creams </a:t>
            </a:r>
            <a:r>
              <a:rPr lang="en-US" sz="600" dirty="0" smtClean="0">
                <a:latin typeface="Montserrat"/>
              </a:rPr>
              <a:t>in Perfumeries?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216" y="321982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 but </a:t>
            </a:r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37% 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of them consider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to buy in Perfumeries</a:t>
            </a:r>
          </a:p>
        </p:txBody>
      </p:sp>
    </p:spTree>
    <p:extLst>
      <p:ext uri="{BB962C8B-B14F-4D97-AF65-F5344CB8AC3E}">
        <p14:creationId xmlns:p14="http://schemas.microsoft.com/office/powerpoint/2010/main" val="1071879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Engagement with Stores and Brands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41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5605320"/>
              </p:ext>
            </p:extLst>
          </p:nvPr>
        </p:nvGraphicFramePr>
        <p:xfrm>
          <a:off x="323528" y="185167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82884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Stores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(263) </a:t>
            </a:r>
            <a:r>
              <a:rPr lang="en-US" sz="600" dirty="0" smtClean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(80)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Q2j/m </a:t>
            </a:r>
            <a:r>
              <a:rPr lang="en-US" sz="600" dirty="0" smtClean="0">
                <a:latin typeface="Montserrat"/>
              </a:rPr>
              <a:t>– In each perfumeries do you use to buy?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768244" y="145562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6768244" y="1167594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68244" y="879562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673945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26%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Face Creams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in Perfumeries groups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8496944" cy="766957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Perfumes &amp; </a:t>
            </a:r>
            <a:r>
              <a:rPr lang="en-US" dirty="0" err="1" smtClean="0">
                <a:latin typeface="Montserrat" panose="00000500000000000000" pitchFamily="2" charset="0"/>
              </a:rPr>
              <a:t>Companhia</a:t>
            </a:r>
            <a:r>
              <a:rPr lang="en-US" dirty="0" smtClean="0">
                <a:latin typeface="Montserrat" panose="00000500000000000000" pitchFamily="2" charset="0"/>
              </a:rPr>
              <a:t> leads as the preferred store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by </a:t>
            </a:r>
            <a:r>
              <a:rPr lang="en-US" sz="1600" b="0" dirty="0" err="1" smtClean="0">
                <a:latin typeface="Montserrat" panose="00000500000000000000" pitchFamily="2" charset="0"/>
              </a:rPr>
              <a:t>Boticário</a:t>
            </a:r>
            <a:r>
              <a:rPr lang="en-US" sz="1600" b="0" dirty="0" smtClean="0">
                <a:latin typeface="Montserrat" panose="00000500000000000000" pitchFamily="2" charset="0"/>
              </a:rPr>
              <a:t> and Sephora </a:t>
            </a:r>
            <a:endParaRPr lang="en-US" b="0" dirty="0">
              <a:latin typeface="Montserrat" panose="00000500000000000000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660232" y="2571750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8</a:t>
            </a:r>
            <a:r>
              <a:rPr lang="en-US" kern="0" dirty="0" smtClean="0">
                <a:solidFill>
                  <a:schemeClr val="tx1"/>
                </a:solidFill>
              </a:rPr>
              <a:t>%</a:t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>
                <a:solidFill>
                  <a:schemeClr val="tx1"/>
                </a:solidFill>
                <a:cs typeface="Calibri" panose="020F0502020204030204" pitchFamily="34" charset="0"/>
              </a:rPr>
              <a:t>Face Creams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in others Perfumeries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980726731"/>
              </p:ext>
            </p:extLst>
          </p:nvPr>
        </p:nvGraphicFramePr>
        <p:xfrm>
          <a:off x="2915816" y="2715766"/>
          <a:ext cx="3528392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5900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Groups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4863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Others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29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16159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Top Brands more bought (Top 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>
                <a:latin typeface="Montserrat"/>
              </a:rPr>
              <a:t>Base: Total buy in Perfumeries groups (263) / in others Perfumeries (80)</a:t>
            </a:r>
          </a:p>
          <a:p>
            <a:r>
              <a:rPr lang="en-US" sz="600" dirty="0" smtClean="0">
                <a:latin typeface="Montserrat"/>
              </a:rPr>
              <a:t>Q2 k/l/n/o </a:t>
            </a:r>
            <a:r>
              <a:rPr lang="en-US" sz="600" dirty="0" smtClean="0">
                <a:latin typeface="Montserrat"/>
              </a:rPr>
              <a:t>– Which brands do you buy in Perfumery groups/other perfumeries?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539552" y="123478"/>
            <a:ext cx="8435975" cy="720080"/>
          </a:xfrm>
        </p:spPr>
        <p:txBody>
          <a:bodyPr/>
          <a:lstStyle/>
          <a:p>
            <a:r>
              <a:rPr lang="en-US" dirty="0" err="1" smtClean="0">
                <a:latin typeface="Montserrat" panose="00000500000000000000" pitchFamily="2" charset="0"/>
              </a:rPr>
              <a:t>Boticário</a:t>
            </a:r>
            <a:r>
              <a:rPr lang="en-US" dirty="0" smtClean="0">
                <a:latin typeface="Montserrat" panose="00000500000000000000" pitchFamily="2" charset="0"/>
              </a:rPr>
              <a:t> and Nivea are the preferred brands </a:t>
            </a:r>
            <a:r>
              <a:rPr lang="en-US" dirty="0" smtClean="0">
                <a:latin typeface="Montserrat" panose="00000500000000000000" pitchFamily="2" charset="0"/>
              </a:rPr>
              <a:t>in Perfumery </a:t>
            </a:r>
            <a:r>
              <a:rPr lang="en-US" dirty="0" smtClean="0">
                <a:latin typeface="Montserrat" panose="00000500000000000000" pitchFamily="2" charset="0"/>
              </a:rPr>
              <a:t>groups - </a:t>
            </a:r>
            <a:r>
              <a:rPr lang="en-US" sz="1600" b="0" dirty="0" err="1" smtClean="0">
                <a:latin typeface="Montserrat" panose="00000500000000000000" pitchFamily="2" charset="0"/>
              </a:rPr>
              <a:t>Nívea</a:t>
            </a:r>
            <a:r>
              <a:rPr lang="en-US" sz="1600" b="0" dirty="0" smtClean="0">
                <a:latin typeface="Montserrat" panose="00000500000000000000" pitchFamily="2" charset="0"/>
              </a:rPr>
              <a:t>, </a:t>
            </a:r>
            <a:r>
              <a:rPr lang="en-US" sz="1600" b="0" dirty="0" err="1" smtClean="0">
                <a:latin typeface="Montserrat" panose="00000500000000000000" pitchFamily="2" charset="0"/>
              </a:rPr>
              <a:t>Bioderma</a:t>
            </a:r>
            <a:r>
              <a:rPr lang="en-US" sz="1600" b="0" dirty="0" smtClean="0">
                <a:latin typeface="Montserrat" panose="00000500000000000000" pitchFamily="2" charset="0"/>
              </a:rPr>
              <a:t> and Vichy in other perfumeries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66066329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74427"/>
              </p:ext>
            </p:extLst>
          </p:nvPr>
        </p:nvGraphicFramePr>
        <p:xfrm>
          <a:off x="39553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 Groups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781078735"/>
              </p:ext>
            </p:extLst>
          </p:nvPr>
        </p:nvGraphicFramePr>
        <p:xfrm>
          <a:off x="442798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71466"/>
              </p:ext>
            </p:extLst>
          </p:nvPr>
        </p:nvGraphicFramePr>
        <p:xfrm>
          <a:off x="471601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Other Perfumery 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501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Montserrat"/>
              </a:rPr>
              <a:t>Face Clean Products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1545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Category penetration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9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4"/>
          <p:cNvSpPr txBox="1">
            <a:spLocks/>
          </p:cNvSpPr>
          <p:nvPr/>
        </p:nvSpPr>
        <p:spPr>
          <a:xfrm>
            <a:off x="317472" y="4786050"/>
            <a:ext cx="7668005" cy="179912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61963" indent="-242888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681038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912813" indent="-22225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701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Font typeface="Arial" charset="0"/>
              <a:buNone/>
            </a:pPr>
            <a:r>
              <a:rPr lang="en-US" sz="700" dirty="0" smtClean="0">
                <a:solidFill>
                  <a:srgbClr val="707276"/>
                </a:solidFill>
                <a:latin typeface="Montserrat"/>
              </a:rPr>
              <a:t>Fonte: </a:t>
            </a:r>
            <a:r>
              <a:rPr lang="en-US" sz="700" dirty="0">
                <a:solidFill>
                  <a:srgbClr val="707276"/>
                </a:solidFill>
                <a:latin typeface="Montserrat"/>
              </a:rPr>
              <a:t>Banco de Portugal, June </a:t>
            </a:r>
            <a:r>
              <a:rPr lang="en-US" sz="700" dirty="0" smtClean="0">
                <a:solidFill>
                  <a:srgbClr val="707276"/>
                </a:solidFill>
                <a:latin typeface="Montserrat"/>
              </a:rPr>
              <a:t>2021</a:t>
            </a:r>
            <a:endParaRPr lang="en-US" sz="700" dirty="0">
              <a:solidFill>
                <a:srgbClr val="707276"/>
              </a:solidFill>
              <a:latin typeface="Montserra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710" y="1444584"/>
            <a:ext cx="4150171" cy="31365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32683" y="1444584"/>
            <a:ext cx="4150171" cy="31365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PT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972926" y="1059582"/>
            <a:ext cx="3960440" cy="28394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  <a:latin typeface="Montserrat"/>
                <a:ea typeface="Open Sans" panose="020B0604020202020204" charset="0"/>
                <a:cs typeface="Open Sans" panose="020B0604020202020204" charset="0"/>
              </a:rPr>
              <a:t>Unemployment</a:t>
            </a:r>
            <a:endParaRPr lang="pt-PT" sz="1100" b="1" dirty="0">
              <a:solidFill>
                <a:schemeClr val="bg1"/>
              </a:solidFill>
              <a:latin typeface="Montserra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6422" y="1059582"/>
            <a:ext cx="4032448" cy="28394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err="1" smtClean="0">
                <a:solidFill>
                  <a:schemeClr val="bg1"/>
                </a:solidFill>
                <a:latin typeface="Montserrat"/>
                <a:ea typeface="Open Sans" panose="020B0604020202020204" charset="0"/>
                <a:cs typeface="Open Sans" panose="020B0604020202020204" charset="0"/>
              </a:rPr>
              <a:t>inflation</a:t>
            </a:r>
            <a:endParaRPr lang="pt-PT" sz="1100" b="1" dirty="0">
              <a:solidFill>
                <a:schemeClr val="bg1"/>
              </a:solidFill>
              <a:latin typeface="Montserrat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07" y="1584847"/>
            <a:ext cx="3558121" cy="208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5" y="1559753"/>
            <a:ext cx="3919554" cy="206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0" y="3701146"/>
            <a:ext cx="3435871" cy="72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78" y="3673529"/>
            <a:ext cx="3542179" cy="74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itle 2"/>
          <p:cNvSpPr txBox="1">
            <a:spLocks/>
          </p:cNvSpPr>
          <p:nvPr/>
        </p:nvSpPr>
        <p:spPr>
          <a:xfrm>
            <a:off x="599646" y="123478"/>
            <a:ext cx="81661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Despite that the impact on unemployment was not high</a:t>
            </a:r>
            <a:endParaRPr lang="pt-PT" kern="0" dirty="0"/>
          </a:p>
        </p:txBody>
      </p:sp>
    </p:spTree>
    <p:extLst>
      <p:ext uri="{BB962C8B-B14F-4D97-AF65-F5344CB8AC3E}">
        <p14:creationId xmlns:p14="http://schemas.microsoft.com/office/powerpoint/2010/main" val="27951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-20538"/>
            <a:ext cx="5976664" cy="1080120"/>
          </a:xfrm>
        </p:spPr>
        <p:txBody>
          <a:bodyPr/>
          <a:lstStyle/>
          <a:p>
            <a:r>
              <a:rPr lang="en-US" sz="1800" dirty="0" smtClean="0"/>
              <a:t>62% bought Face Clean Products during </a:t>
            </a:r>
            <a:r>
              <a:rPr lang="en-US" sz="1800" dirty="0" smtClean="0"/>
              <a:t>2020</a:t>
            </a:r>
            <a:br>
              <a:rPr lang="en-US" sz="1800" dirty="0" smtClean="0"/>
            </a:br>
            <a:r>
              <a:rPr lang="en-US" sz="1400" b="0" dirty="0" smtClean="0"/>
              <a:t>1/5 did it in Perfumery channel </a:t>
            </a:r>
            <a:br>
              <a:rPr lang="en-US" sz="1400" b="0" dirty="0" smtClean="0"/>
            </a:br>
            <a:r>
              <a:rPr lang="en-US" sz="1400" b="0" dirty="0" smtClean="0"/>
              <a:t>Hypermarket is the preferred channel to buy it</a:t>
            </a:r>
            <a:endParaRPr lang="en-US" sz="1400" b="0" dirty="0"/>
          </a:p>
        </p:txBody>
      </p:sp>
      <p:sp>
        <p:nvSpPr>
          <p:cNvPr id="6" name="Title 5"/>
          <p:cNvSpPr>
            <a:spLocks noGrp="1"/>
          </p:cNvSpPr>
          <p:nvPr>
            <p:ph type="ctrTitle" idx="2"/>
          </p:nvPr>
        </p:nvSpPr>
        <p:spPr>
          <a:xfrm>
            <a:off x="6685832" y="2913646"/>
            <a:ext cx="2134640" cy="522200"/>
          </a:xfrm>
        </p:spPr>
        <p:txBody>
          <a:bodyPr/>
          <a:lstStyle/>
          <a:p>
            <a:r>
              <a:rPr lang="en-US" sz="1600" b="0" dirty="0" smtClean="0">
                <a:cs typeface="Calibri" panose="020F0502020204030204" pitchFamily="34" charset="0"/>
              </a:rPr>
              <a:t>» </a:t>
            </a:r>
            <a:r>
              <a:rPr lang="en-US" sz="1600" b="0" dirty="0" smtClean="0">
                <a:cs typeface="Calibri" panose="020F0502020204030204" pitchFamily="34" charset="0"/>
              </a:rPr>
              <a:t>60% </a:t>
            </a:r>
            <a:r>
              <a:rPr lang="en-US" sz="1600" b="0" dirty="0" smtClean="0">
                <a:cs typeface="Calibri" panose="020F0502020204030204" pitchFamily="34" charset="0"/>
              </a:rPr>
              <a:t>for own usage » </a:t>
            </a:r>
            <a:r>
              <a:rPr lang="en-US" sz="1600" b="0" dirty="0" smtClean="0">
                <a:cs typeface="Calibri" panose="020F0502020204030204" pitchFamily="34" charset="0"/>
              </a:rPr>
              <a:t>38% </a:t>
            </a:r>
            <a:r>
              <a:rPr lang="en-US" sz="1600" b="0" dirty="0" smtClean="0">
                <a:cs typeface="Calibri" panose="020F0502020204030204" pitchFamily="34" charset="0"/>
              </a:rPr>
              <a:t>for offer</a:t>
            </a:r>
            <a:endParaRPr lang="en-US" sz="1600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552728" y="1209774"/>
            <a:ext cx="2843808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62%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bought Face Clean products</a:t>
            </a:r>
          </a:p>
          <a:p>
            <a:r>
              <a:rPr lang="en-US" sz="1800" b="0" kern="0" dirty="0" smtClean="0">
                <a:cs typeface="Calibri" panose="020F0502020204030204" pitchFamily="34" charset="0"/>
              </a:rPr>
              <a:t>for </a:t>
            </a:r>
            <a:r>
              <a:rPr lang="en-US" sz="1800" b="0" kern="0" dirty="0" smtClean="0">
                <a:cs typeface="Calibri" panose="020F0502020204030204" pitchFamily="34" charset="0"/>
              </a:rPr>
              <a:t>own usage or offer</a:t>
            </a:r>
            <a:endParaRPr lang="en-US" sz="1800" b="0" kern="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660232" y="4209790"/>
            <a:ext cx="213464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b="0" kern="0" dirty="0">
                <a:cs typeface="Calibri" panose="020F0502020204030204" pitchFamily="34" charset="0"/>
              </a:rPr>
              <a:t>(</a:t>
            </a:r>
            <a:r>
              <a:rPr lang="en-US" sz="1200" b="0" kern="0" dirty="0" smtClean="0">
                <a:cs typeface="Calibri" panose="020F0502020204030204" pitchFamily="34" charset="0"/>
              </a:rPr>
              <a:t> </a:t>
            </a:r>
            <a:r>
              <a:rPr lang="en-US" sz="1200" b="0" kern="0" dirty="0" smtClean="0">
                <a:cs typeface="Calibri" panose="020F0502020204030204" pitchFamily="34" charset="0"/>
              </a:rPr>
              <a:t>40% </a:t>
            </a:r>
            <a:r>
              <a:rPr lang="en-US" sz="1200" b="0" kern="0" dirty="0" smtClean="0">
                <a:cs typeface="Calibri" panose="020F0502020204030204" pitchFamily="34" charset="0"/>
              </a:rPr>
              <a:t>in 2019*)</a:t>
            </a:r>
          </a:p>
          <a:p>
            <a:r>
              <a:rPr lang="en-US" sz="1000" b="0" kern="0" dirty="0">
                <a:cs typeface="Calibri" panose="020F0502020204030204" pitchFamily="34" charset="0"/>
              </a:rPr>
              <a:t>* CATI methodology with lower social class</a:t>
            </a:r>
            <a:endParaRPr lang="en-US" sz="10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34047517"/>
              </p:ext>
            </p:extLst>
          </p:nvPr>
        </p:nvGraphicFramePr>
        <p:xfrm>
          <a:off x="323528" y="1563638"/>
          <a:ext cx="52802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89583"/>
              </p:ext>
            </p:extLst>
          </p:nvPr>
        </p:nvGraphicFramePr>
        <p:xfrm>
          <a:off x="251520" y="11037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Clean Products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Category 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% of Shoppers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4650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Q3a/b-During </a:t>
            </a:r>
            <a:r>
              <a:rPr lang="en-US" sz="600" dirty="0" smtClean="0">
                <a:latin typeface="Montserrat"/>
              </a:rPr>
              <a:t>2020, did you bought </a:t>
            </a:r>
            <a:r>
              <a:rPr lang="en-US" sz="600" dirty="0" smtClean="0">
                <a:latin typeface="Montserrat"/>
              </a:rPr>
              <a:t>Face Clean products for </a:t>
            </a:r>
            <a:r>
              <a:rPr lang="en-US" sz="600" dirty="0" smtClean="0">
                <a:latin typeface="Montserrat"/>
              </a:rPr>
              <a:t>you or for offer in any of this places?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1520" y="2427734"/>
            <a:ext cx="3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flipH="1">
            <a:off x="4355976" y="1620732"/>
            <a:ext cx="1440160" cy="756084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Montserrat" panose="00000500000000000000" pitchFamily="2" charset="0"/>
              </a:rPr>
              <a:t>22% </a:t>
            </a:r>
            <a:endParaRPr lang="en-US" sz="1400" b="1" dirty="0" smtClean="0">
              <a:latin typeface="Montserrat" panose="00000500000000000000" pitchFamily="2" charset="0"/>
            </a:endParaRPr>
          </a:p>
          <a:p>
            <a:pPr algn="ctr"/>
            <a:r>
              <a:rPr lang="en-US" sz="1000" dirty="0" smtClean="0">
                <a:latin typeface="Montserrat" panose="00000500000000000000" pitchFamily="2" charset="0"/>
              </a:rPr>
              <a:t>buy in Perfumeries</a:t>
            </a:r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31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Purchase frequency &amp; characterization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619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73315396"/>
              </p:ext>
            </p:extLst>
          </p:nvPr>
        </p:nvGraphicFramePr>
        <p:xfrm>
          <a:off x="0" y="199568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59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</a:t>
            </a:r>
            <a:r>
              <a:rPr lang="en-US" sz="600" dirty="0" smtClean="0"/>
              <a:t>(148/ 73/ 19*/ 25 </a:t>
            </a:r>
            <a:r>
              <a:rPr lang="en-US" sz="600" dirty="0" smtClean="0"/>
              <a:t>/ </a:t>
            </a:r>
            <a:r>
              <a:rPr lang="en-US" sz="600" dirty="0" smtClean="0"/>
              <a:t>32/ 63/ 93/ 24/ 91/ 284/ 25)</a:t>
            </a:r>
            <a:endParaRPr lang="en-US" sz="600" dirty="0" smtClean="0"/>
          </a:p>
          <a:p>
            <a:r>
              <a:rPr lang="en-US" sz="600" dirty="0" smtClean="0"/>
              <a:t>Q3c </a:t>
            </a:r>
            <a:r>
              <a:rPr lang="en-US" sz="600" dirty="0" smtClean="0"/>
              <a:t>– How often do you buy </a:t>
            </a:r>
            <a:r>
              <a:rPr lang="en-US" sz="600" dirty="0" smtClean="0"/>
              <a:t>face clean products </a:t>
            </a:r>
            <a:r>
              <a:rPr lang="en-US" sz="600" dirty="0" smtClean="0"/>
              <a:t>for you or for offer in…?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14378"/>
              </p:ext>
            </p:extLst>
          </p:nvPr>
        </p:nvGraphicFramePr>
        <p:xfrm>
          <a:off x="35496" y="1563638"/>
          <a:ext cx="8928992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2182"/>
                <a:gridCol w="655339"/>
                <a:gridCol w="655339"/>
                <a:gridCol w="655339"/>
                <a:gridCol w="573422"/>
                <a:gridCol w="655339"/>
                <a:gridCol w="660267"/>
                <a:gridCol w="687367"/>
                <a:gridCol w="618382"/>
                <a:gridCol w="679977"/>
                <a:gridCol w="630700"/>
                <a:gridCol w="655339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Annual Average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 Frequency of 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Purchase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7,36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18694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Face Clean products are bought in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average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4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to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5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times in a year</a:t>
            </a:r>
            <a:endParaRPr lang="en-US" sz="1900" dirty="0">
              <a:latin typeface="Montserrat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25629"/>
              </p:ext>
            </p:extLst>
          </p:nvPr>
        </p:nvGraphicFramePr>
        <p:xfrm>
          <a:off x="107504" y="987574"/>
          <a:ext cx="273630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Clean Products Purchase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Frequency of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</a:t>
                      </a:r>
                      <a:r>
                        <a:rPr lang="en-US" sz="90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157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03163831"/>
              </p:ext>
            </p:extLst>
          </p:nvPr>
        </p:nvGraphicFramePr>
        <p:xfrm>
          <a:off x="179512" y="2355726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402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/>
              <a:t>Base: Total buy in each channel (148/ 73/ 19*/ 25 / 32/ 63/ 93/ 24/ 91/ 284/ 25) </a:t>
            </a:r>
            <a:endParaRPr lang="en-US" sz="600" dirty="0" smtClean="0"/>
          </a:p>
          <a:p>
            <a:r>
              <a:rPr lang="en-US" sz="600" dirty="0" smtClean="0"/>
              <a:t>Q3d/e </a:t>
            </a:r>
            <a:r>
              <a:rPr lang="en-US" sz="600" dirty="0" smtClean="0"/>
              <a:t>– How many units dis you bought last time? How much did you spent?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25463"/>
              </p:ext>
            </p:extLst>
          </p:nvPr>
        </p:nvGraphicFramePr>
        <p:xfrm>
          <a:off x="179510" y="1737512"/>
          <a:ext cx="8856986" cy="25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78502"/>
                <a:gridCol w="672895"/>
                <a:gridCol w="640893"/>
                <a:gridCol w="648072"/>
                <a:gridCol w="720080"/>
                <a:gridCol w="720080"/>
                <a:gridCol w="648072"/>
                <a:gridCol w="648072"/>
                <a:gridCol w="648072"/>
                <a:gridCol w="720080"/>
                <a:gridCol w="720080"/>
                <a:gridCol w="792088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% Shoppers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28%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32079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Clean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Products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Characterization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Number of Units bought last time and Value Spent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53147"/>
              </p:ext>
            </p:extLst>
          </p:nvPr>
        </p:nvGraphicFramePr>
        <p:xfrm>
          <a:off x="179512" y="2143126"/>
          <a:ext cx="8856984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8357"/>
                <a:gridCol w="699348"/>
                <a:gridCol w="714583"/>
                <a:gridCol w="720080"/>
                <a:gridCol w="648072"/>
                <a:gridCol w="720080"/>
                <a:gridCol w="648072"/>
                <a:gridCol w="720080"/>
                <a:gridCol w="648072"/>
                <a:gridCol w="720080"/>
                <a:gridCol w="720080"/>
                <a:gridCol w="720080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Average units bought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2,43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1,98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1,81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2,79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23478"/>
            <a:ext cx="8101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Who buys Face clean products tend to spend between 15€ and 32€ and buy in average 2 units</a:t>
            </a:r>
          </a:p>
        </p:txBody>
      </p:sp>
    </p:spTree>
    <p:extLst>
      <p:ext uri="{BB962C8B-B14F-4D97-AF65-F5344CB8AC3E}">
        <p14:creationId xmlns:p14="http://schemas.microsoft.com/office/powerpoint/2010/main" val="625652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47513470"/>
              </p:ext>
            </p:extLst>
          </p:nvPr>
        </p:nvGraphicFramePr>
        <p:xfrm>
          <a:off x="463720" y="1914273"/>
          <a:ext cx="8160568" cy="2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173884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¼ perceived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that they spent less on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face clean products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during 2020</a:t>
            </a:r>
            <a:endParaRPr lang="en-US" sz="1900" b="1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Q3f- </a:t>
            </a:r>
            <a:r>
              <a:rPr lang="en-US" sz="600" dirty="0" smtClean="0">
                <a:latin typeface="Montserrat"/>
              </a:rPr>
              <a:t>Comparatively with previous year, would you say that…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97558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Face Clean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Products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Purchase Evolution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Shopper Perception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0007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Reasons to choose or not Perfumeries channel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49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173884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Perfumery channel chosen for the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personalized service</a:t>
            </a:r>
            <a:endParaRPr lang="en-US" sz="19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While other channels more for the Prices and Promotions</a:t>
            </a:r>
            <a:endParaRPr lang="en-US" sz="16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each channel </a:t>
            </a:r>
            <a:r>
              <a:rPr lang="en-US" sz="600" dirty="0" smtClean="0">
                <a:latin typeface="Montserrat"/>
              </a:rPr>
              <a:t>(218/ 63/ 48/ 189/  298 </a:t>
            </a:r>
            <a:r>
              <a:rPr lang="en-US" sz="600" dirty="0" smtClean="0">
                <a:latin typeface="Montserrat"/>
              </a:rPr>
              <a:t>)</a:t>
            </a:r>
          </a:p>
          <a:p>
            <a:r>
              <a:rPr lang="en-US" sz="600" dirty="0" smtClean="0">
                <a:latin typeface="Montserrat"/>
              </a:rPr>
              <a:t>Q3i </a:t>
            </a:r>
            <a:r>
              <a:rPr lang="en-US" sz="600" dirty="0" smtClean="0">
                <a:latin typeface="Montserrat"/>
              </a:rPr>
              <a:t>– Why did you buy fragrances in…?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91972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 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Reasons of purchase vs. other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110749998"/>
              </p:ext>
            </p:extLst>
          </p:nvPr>
        </p:nvGraphicFramePr>
        <p:xfrm>
          <a:off x="-36512" y="2139702"/>
          <a:ext cx="4392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11336665"/>
              </p:ext>
            </p:extLst>
          </p:nvPr>
        </p:nvGraphicFramePr>
        <p:xfrm>
          <a:off x="327585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804308394"/>
              </p:ext>
            </p:extLst>
          </p:nvPr>
        </p:nvGraphicFramePr>
        <p:xfrm>
          <a:off x="471601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093613192"/>
              </p:ext>
            </p:extLst>
          </p:nvPr>
        </p:nvGraphicFramePr>
        <p:xfrm>
          <a:off x="7236296" y="2141396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93392"/>
              </p:ext>
            </p:extLst>
          </p:nvPr>
        </p:nvGraphicFramePr>
        <p:xfrm>
          <a:off x="2123728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34595"/>
              </p:ext>
            </p:extLst>
          </p:nvPr>
        </p:nvGraphicFramePr>
        <p:xfrm>
          <a:off x="3540224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Catalogue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69592"/>
              </p:ext>
            </p:extLst>
          </p:nvPr>
        </p:nvGraphicFramePr>
        <p:xfrm>
          <a:off x="6132712" y="1707654"/>
          <a:ext cx="1175792" cy="39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Pharmacy &amp; Health Areas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91783"/>
              </p:ext>
            </p:extLst>
          </p:nvPr>
        </p:nvGraphicFramePr>
        <p:xfrm>
          <a:off x="7380312" y="1851670"/>
          <a:ext cx="1679848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9848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err="1" smtClean="0">
                          <a:latin typeface="Montserrat" panose="00000500000000000000" pitchFamily="2" charset="0"/>
                        </a:rPr>
                        <a:t>Hiper</a:t>
                      </a:r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/Supermarket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73514611"/>
              </p:ext>
            </p:extLst>
          </p:nvPr>
        </p:nvGraphicFramePr>
        <p:xfrm>
          <a:off x="6084168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93012"/>
              </p:ext>
            </p:extLst>
          </p:nvPr>
        </p:nvGraphicFramePr>
        <p:xfrm>
          <a:off x="4764360" y="1851670"/>
          <a:ext cx="1175792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Makeup Stores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037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12605"/>
            <a:ext cx="6120680" cy="766957"/>
          </a:xfrm>
        </p:spPr>
        <p:txBody>
          <a:bodyPr/>
          <a:lstStyle/>
          <a:p>
            <a:r>
              <a:rPr lang="en-US" dirty="0" smtClean="0"/>
              <a:t>The main reason </a:t>
            </a:r>
            <a:r>
              <a:rPr lang="en-US" dirty="0" smtClean="0"/>
              <a:t>to </a:t>
            </a:r>
            <a:r>
              <a:rPr lang="en-US" dirty="0" smtClean="0"/>
              <a:t>not buy </a:t>
            </a:r>
            <a:r>
              <a:rPr lang="en-US" dirty="0" smtClean="0"/>
              <a:t>face clean products </a:t>
            </a:r>
            <a:r>
              <a:rPr lang="en-US" dirty="0" smtClean="0"/>
              <a:t>in Perfumeries are the “higher prices”</a:t>
            </a:r>
            <a:endParaRPr lang="en-US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73945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40%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buy Face Clean Products </a:t>
            </a:r>
            <a:r>
              <a:rPr lang="en-US" sz="1800" b="0" kern="0" dirty="0" smtClean="0">
                <a:cs typeface="Calibri" panose="020F0502020204030204" pitchFamily="34" charset="0"/>
              </a:rPr>
              <a:t>but don’t do it in Perfumeries'</a:t>
            </a:r>
            <a:endParaRPr lang="en-US" sz="18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425422852"/>
              </p:ext>
            </p:extLst>
          </p:nvPr>
        </p:nvGraphicFramePr>
        <p:xfrm>
          <a:off x="323528" y="1851670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780675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Consideration &amp; Reasons to not buy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face clean products </a:t>
            </a:r>
            <a:r>
              <a:rPr lang="en-US" sz="600" dirty="0" smtClean="0">
                <a:latin typeface="Montserrat"/>
              </a:rPr>
              <a:t>but not in Perfumeries </a:t>
            </a:r>
            <a:r>
              <a:rPr lang="en-US" sz="600" dirty="0" smtClean="0">
                <a:latin typeface="Montserrat"/>
              </a:rPr>
              <a:t>(397)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Q3g/h </a:t>
            </a:r>
            <a:r>
              <a:rPr lang="en-US" sz="600" dirty="0" smtClean="0">
                <a:latin typeface="Montserrat"/>
              </a:rPr>
              <a:t>– When you plan to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do you consider Perfumeries? Why don’t you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Perfumeries?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216" y="321982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 but </a:t>
            </a:r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38% 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of them consider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to buy in Perfumeries</a:t>
            </a:r>
          </a:p>
        </p:txBody>
      </p:sp>
    </p:spTree>
    <p:extLst>
      <p:ext uri="{BB962C8B-B14F-4D97-AF65-F5344CB8AC3E}">
        <p14:creationId xmlns:p14="http://schemas.microsoft.com/office/powerpoint/2010/main" val="1169627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Engagement with Stores and Brands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566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06718133"/>
              </p:ext>
            </p:extLst>
          </p:nvPr>
        </p:nvGraphicFramePr>
        <p:xfrm>
          <a:off x="323528" y="185167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938546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Stores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(191) </a:t>
            </a:r>
            <a:r>
              <a:rPr lang="en-US" sz="600" dirty="0" smtClean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(38)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Q3j/m </a:t>
            </a:r>
            <a:r>
              <a:rPr lang="en-US" sz="600" dirty="0" smtClean="0">
                <a:latin typeface="Montserrat"/>
              </a:rPr>
              <a:t>– In each perfumeries do you use to buy?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768244" y="145562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6768244" y="1167594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68244" y="879562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682031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19%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Face Clean products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in Perfumeries groups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8496944" cy="766957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Perfumes &amp; </a:t>
            </a:r>
            <a:r>
              <a:rPr lang="en-US" dirty="0" err="1" smtClean="0">
                <a:latin typeface="Montserrat" panose="00000500000000000000" pitchFamily="2" charset="0"/>
              </a:rPr>
              <a:t>Companhia</a:t>
            </a:r>
            <a:r>
              <a:rPr lang="en-US" dirty="0" smtClean="0">
                <a:latin typeface="Montserrat" panose="00000500000000000000" pitchFamily="2" charset="0"/>
              </a:rPr>
              <a:t> leads as the preferred store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by </a:t>
            </a:r>
            <a:r>
              <a:rPr lang="en-US" sz="1600" b="0" dirty="0" err="1" smtClean="0">
                <a:latin typeface="Montserrat" panose="00000500000000000000" pitchFamily="2" charset="0"/>
              </a:rPr>
              <a:t>Boticário</a:t>
            </a:r>
            <a:r>
              <a:rPr lang="en-US" sz="1600" b="0" dirty="0" smtClean="0">
                <a:latin typeface="Montserrat" panose="00000500000000000000" pitchFamily="2" charset="0"/>
              </a:rPr>
              <a:t>, Sephora and Douglas</a:t>
            </a:r>
            <a:endParaRPr lang="en-US" b="0" dirty="0">
              <a:latin typeface="Montserrat" panose="00000500000000000000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660232" y="2721942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4%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>
                <a:solidFill>
                  <a:schemeClr val="tx1"/>
                </a:solidFill>
                <a:cs typeface="Calibri" panose="020F0502020204030204" pitchFamily="34" charset="0"/>
              </a:rPr>
              <a:t>Face Clean products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others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363620591"/>
              </p:ext>
            </p:extLst>
          </p:nvPr>
        </p:nvGraphicFramePr>
        <p:xfrm>
          <a:off x="2915816" y="2715766"/>
          <a:ext cx="3528392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5900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Groups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4863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Others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5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7"/>
          <p:cNvSpPr>
            <a:spLocks noGrp="1"/>
          </p:cNvSpPr>
          <p:nvPr>
            <p:ph type="title" idx="4294967295"/>
          </p:nvPr>
        </p:nvSpPr>
        <p:spPr>
          <a:xfrm>
            <a:off x="464365" y="195486"/>
            <a:ext cx="8676456" cy="860673"/>
          </a:xfrm>
          <a:noFill/>
          <a:ln>
            <a:noFill/>
          </a:ln>
        </p:spPr>
        <p:txBody>
          <a:bodyPr lIns="91425" tIns="91425" rIns="91425" bIns="91425" anchor="b" anchorCtr="0"/>
          <a:lstStyle/>
          <a:p>
            <a:r>
              <a:rPr lang="en-US" cap="none" dirty="0" smtClean="0">
                <a:latin typeface="Montserrat" panose="00000500000000000000" pitchFamily="2" charset="0"/>
                <a:cs typeface="Calibri" panose="020F0502020204030204" pitchFamily="34" charset="0"/>
              </a:rPr>
              <a:t>Pandemic and public health crisis with economic consequences impacted </a:t>
            </a:r>
            <a:r>
              <a:rPr lang="en-US" cap="none" dirty="0" smtClean="0">
                <a:latin typeface="Montserrat" panose="00000500000000000000" pitchFamily="2" charset="0"/>
                <a:cs typeface="Calibri" panose="020F0502020204030204" pitchFamily="34" charset="0"/>
              </a:rPr>
              <a:t>the consumer </a:t>
            </a:r>
            <a:r>
              <a:rPr lang="en-US" cap="none" dirty="0" smtClean="0">
                <a:latin typeface="Montserrat" panose="00000500000000000000" pitchFamily="2" charset="0"/>
                <a:cs typeface="Calibri" panose="020F0502020204030204" pitchFamily="34" charset="0"/>
              </a:rPr>
              <a:t>confidence all over the world</a:t>
            </a:r>
            <a:br>
              <a:rPr lang="en-US" cap="none" dirty="0" smtClean="0">
                <a:latin typeface="Montserrat" panose="00000500000000000000" pitchFamily="2" charset="0"/>
                <a:cs typeface="Calibri" panose="020F0502020204030204" pitchFamily="34" charset="0"/>
              </a:rPr>
            </a:br>
            <a:r>
              <a:rPr lang="en-US" sz="1600" b="0" dirty="0" smtClean="0">
                <a:latin typeface="Montserrat" panose="00000500000000000000" pitchFamily="2" charset="0"/>
                <a:cs typeface="Calibri" panose="020F0502020204030204" pitchFamily="34" charset="0"/>
              </a:rPr>
              <a:t>Portugal was not an exception</a:t>
            </a:r>
            <a:r>
              <a:rPr lang="en-US" sz="1600" b="0" cap="none" dirty="0" smtClean="0">
                <a:latin typeface="Montserrat" panose="00000500000000000000" pitchFamily="2" charset="0"/>
                <a:cs typeface="Calibri" panose="020F0502020204030204" pitchFamily="34" charset="0"/>
              </a:rPr>
              <a:t> …</a:t>
            </a:r>
            <a:endParaRPr lang="pt-PT" sz="1600" b="0" cap="none" dirty="0"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75605"/>
            <a:ext cx="52863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8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23759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Top Brands more bought (Top 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(191) </a:t>
            </a:r>
            <a:r>
              <a:rPr lang="en-US" sz="600" dirty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(38)</a:t>
            </a:r>
            <a:endParaRPr lang="en-US" sz="600" dirty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Q3 k/l/n/o </a:t>
            </a:r>
            <a:r>
              <a:rPr lang="en-US" sz="600" dirty="0" smtClean="0">
                <a:latin typeface="Montserrat"/>
              </a:rPr>
              <a:t>– Which brands do you buy in Perfumery groups/other perfumeries?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539552" y="123478"/>
            <a:ext cx="8435975" cy="720080"/>
          </a:xfrm>
        </p:spPr>
        <p:txBody>
          <a:bodyPr/>
          <a:lstStyle/>
          <a:p>
            <a:r>
              <a:rPr lang="en-US" dirty="0" err="1" smtClean="0">
                <a:latin typeface="Montserrat" panose="00000500000000000000" pitchFamily="2" charset="0"/>
              </a:rPr>
              <a:t>Biotherm</a:t>
            </a:r>
            <a:r>
              <a:rPr lang="en-US" dirty="0" smtClean="0">
                <a:latin typeface="Montserrat" panose="00000500000000000000" pitchFamily="2" charset="0"/>
              </a:rPr>
              <a:t>, </a:t>
            </a:r>
            <a:r>
              <a:rPr lang="en-US" dirty="0" err="1" smtClean="0">
                <a:latin typeface="Montserrat" panose="00000500000000000000" pitchFamily="2" charset="0"/>
              </a:rPr>
              <a:t>Avéne</a:t>
            </a:r>
            <a:r>
              <a:rPr lang="en-US" dirty="0" smtClean="0">
                <a:latin typeface="Montserrat" panose="00000500000000000000" pitchFamily="2" charset="0"/>
              </a:rPr>
              <a:t>, </a:t>
            </a:r>
            <a:r>
              <a:rPr lang="en-US" dirty="0" err="1" smtClean="0">
                <a:latin typeface="Montserrat" panose="00000500000000000000" pitchFamily="2" charset="0"/>
              </a:rPr>
              <a:t>Nívea</a:t>
            </a:r>
            <a:r>
              <a:rPr lang="en-US" dirty="0" smtClean="0">
                <a:latin typeface="Montserrat" panose="00000500000000000000" pitchFamily="2" charset="0"/>
              </a:rPr>
              <a:t> and </a:t>
            </a:r>
            <a:r>
              <a:rPr lang="en-US" dirty="0" err="1" smtClean="0">
                <a:latin typeface="Montserrat" panose="00000500000000000000" pitchFamily="2" charset="0"/>
              </a:rPr>
              <a:t>Bioderma</a:t>
            </a:r>
            <a:r>
              <a:rPr lang="en-US" dirty="0" smtClean="0">
                <a:latin typeface="Montserrat" panose="00000500000000000000" pitchFamily="2" charset="0"/>
              </a:rPr>
              <a:t> </a:t>
            </a:r>
            <a:r>
              <a:rPr lang="en-US" dirty="0" smtClean="0">
                <a:latin typeface="Montserrat" panose="00000500000000000000" pitchFamily="2" charset="0"/>
              </a:rPr>
              <a:t>are the preferred brands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114312087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59344"/>
              </p:ext>
            </p:extLst>
          </p:nvPr>
        </p:nvGraphicFramePr>
        <p:xfrm>
          <a:off x="39553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 Groups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782228646"/>
              </p:ext>
            </p:extLst>
          </p:nvPr>
        </p:nvGraphicFramePr>
        <p:xfrm>
          <a:off x="442798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61420"/>
              </p:ext>
            </p:extLst>
          </p:nvPr>
        </p:nvGraphicFramePr>
        <p:xfrm>
          <a:off x="471601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Other Perfumery 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5703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Montserrat"/>
              </a:rPr>
              <a:t>Body moisturizing creams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559252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Category penetration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958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-20538"/>
            <a:ext cx="5976664" cy="766957"/>
          </a:xfrm>
        </p:spPr>
        <p:txBody>
          <a:bodyPr/>
          <a:lstStyle/>
          <a:p>
            <a:r>
              <a:rPr lang="en-US" sz="1800" dirty="0" smtClean="0"/>
              <a:t>3/4 bought </a:t>
            </a:r>
            <a:r>
              <a:rPr lang="en-US" sz="1800" dirty="0" smtClean="0">
                <a:solidFill>
                  <a:schemeClr val="tx1"/>
                </a:solidFill>
              </a:rPr>
              <a:t>Body </a:t>
            </a:r>
            <a:r>
              <a:rPr lang="en-US" sz="1800" dirty="0">
                <a:solidFill>
                  <a:schemeClr val="tx1"/>
                </a:solidFill>
              </a:rPr>
              <a:t>moisturizing creams </a:t>
            </a:r>
            <a:r>
              <a:rPr lang="en-US" sz="1800" dirty="0" smtClean="0"/>
              <a:t>in </a:t>
            </a:r>
            <a:r>
              <a:rPr lang="en-US" sz="1800" dirty="0" smtClean="0"/>
              <a:t>2020</a:t>
            </a:r>
            <a:br>
              <a:rPr lang="en-US" sz="1800" dirty="0" smtClean="0"/>
            </a:br>
            <a:r>
              <a:rPr lang="en-US" sz="1400" b="0" dirty="0" smtClean="0"/>
              <a:t>1/4 did it in Perfumery channel </a:t>
            </a:r>
            <a:br>
              <a:rPr lang="en-US" sz="1400" b="0" dirty="0" smtClean="0"/>
            </a:br>
            <a:r>
              <a:rPr lang="en-US" sz="1400" b="0" dirty="0" smtClean="0"/>
              <a:t>Hypermarket is the preferred channel to buy it</a:t>
            </a:r>
            <a:endParaRPr lang="en-US" sz="1400" b="0" dirty="0"/>
          </a:p>
        </p:txBody>
      </p:sp>
      <p:sp>
        <p:nvSpPr>
          <p:cNvPr id="6" name="Title 5"/>
          <p:cNvSpPr>
            <a:spLocks noGrp="1"/>
          </p:cNvSpPr>
          <p:nvPr>
            <p:ph type="ctrTitle" idx="2"/>
          </p:nvPr>
        </p:nvSpPr>
        <p:spPr>
          <a:xfrm>
            <a:off x="6685832" y="3129670"/>
            <a:ext cx="2134640" cy="522200"/>
          </a:xfrm>
        </p:spPr>
        <p:txBody>
          <a:bodyPr/>
          <a:lstStyle/>
          <a:p>
            <a:r>
              <a:rPr lang="en-US" sz="1600" b="0" dirty="0" smtClean="0">
                <a:cs typeface="Calibri" panose="020F0502020204030204" pitchFamily="34" charset="0"/>
              </a:rPr>
              <a:t>» </a:t>
            </a:r>
            <a:r>
              <a:rPr lang="en-US" sz="1600" b="0" dirty="0" smtClean="0">
                <a:cs typeface="Calibri" panose="020F0502020204030204" pitchFamily="34" charset="0"/>
              </a:rPr>
              <a:t>74% </a:t>
            </a:r>
            <a:r>
              <a:rPr lang="en-US" sz="1600" b="0" dirty="0" smtClean="0">
                <a:cs typeface="Calibri" panose="020F0502020204030204" pitchFamily="34" charset="0"/>
              </a:rPr>
              <a:t>for own usage » </a:t>
            </a:r>
            <a:r>
              <a:rPr lang="en-US" sz="1600" b="0" dirty="0" smtClean="0">
                <a:cs typeface="Calibri" panose="020F0502020204030204" pitchFamily="34" charset="0"/>
              </a:rPr>
              <a:t>46% </a:t>
            </a:r>
            <a:r>
              <a:rPr lang="en-US" sz="1600" b="0" dirty="0" smtClean="0">
                <a:cs typeface="Calibri" panose="020F0502020204030204" pitchFamily="34" charset="0"/>
              </a:rPr>
              <a:t>for offer</a:t>
            </a:r>
            <a:endParaRPr lang="en-US" sz="1600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516216" y="1337342"/>
            <a:ext cx="2627784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76%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bought </a:t>
            </a:r>
            <a:r>
              <a:rPr lang="en-US" sz="1800" b="0" kern="0" dirty="0">
                <a:cs typeface="Calibri" panose="020F0502020204030204" pitchFamily="34" charset="0"/>
              </a:rPr>
              <a:t>Body moisturizing </a:t>
            </a:r>
            <a:r>
              <a:rPr lang="en-US" sz="1800" b="0" kern="0" dirty="0" smtClean="0">
                <a:cs typeface="Calibri" panose="020F0502020204030204" pitchFamily="34" charset="0"/>
              </a:rPr>
              <a:t>creams </a:t>
            </a:r>
            <a:r>
              <a:rPr lang="en-US" sz="1800" b="0" kern="0" dirty="0" smtClean="0">
                <a:cs typeface="Calibri" panose="020F0502020204030204" pitchFamily="34" charset="0"/>
              </a:rPr>
              <a:t>for </a:t>
            </a:r>
            <a:r>
              <a:rPr lang="en-US" sz="1800" b="0" kern="0" dirty="0" smtClean="0">
                <a:cs typeface="Calibri" panose="020F0502020204030204" pitchFamily="34" charset="0"/>
              </a:rPr>
              <a:t>own usage or offer</a:t>
            </a:r>
            <a:endParaRPr lang="en-US" sz="1800" b="0" kern="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660232" y="4209790"/>
            <a:ext cx="213464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b="0" kern="0" dirty="0">
                <a:cs typeface="Calibri" panose="020F0502020204030204" pitchFamily="34" charset="0"/>
              </a:rPr>
              <a:t>(</a:t>
            </a:r>
            <a:r>
              <a:rPr lang="en-US" sz="1200" b="0" kern="0" dirty="0" smtClean="0">
                <a:cs typeface="Calibri" panose="020F0502020204030204" pitchFamily="34" charset="0"/>
              </a:rPr>
              <a:t> </a:t>
            </a:r>
            <a:r>
              <a:rPr lang="en-US" sz="1200" b="0" kern="0" dirty="0" smtClean="0">
                <a:cs typeface="Calibri" panose="020F0502020204030204" pitchFamily="34" charset="0"/>
              </a:rPr>
              <a:t>59% </a:t>
            </a:r>
            <a:r>
              <a:rPr lang="en-US" sz="1200" b="0" kern="0" dirty="0" smtClean="0">
                <a:cs typeface="Calibri" panose="020F0502020204030204" pitchFamily="34" charset="0"/>
              </a:rPr>
              <a:t>in 2019*)</a:t>
            </a:r>
          </a:p>
          <a:p>
            <a:r>
              <a:rPr lang="en-US" sz="1000" b="0" kern="0" dirty="0">
                <a:cs typeface="Calibri" panose="020F0502020204030204" pitchFamily="34" charset="0"/>
              </a:rPr>
              <a:t>* CATI methodology with lower social class</a:t>
            </a:r>
            <a:endParaRPr lang="en-US" sz="10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089807580"/>
              </p:ext>
            </p:extLst>
          </p:nvPr>
        </p:nvGraphicFramePr>
        <p:xfrm>
          <a:off x="323528" y="1563638"/>
          <a:ext cx="52802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89408"/>
              </p:ext>
            </p:extLst>
          </p:nvPr>
        </p:nvGraphicFramePr>
        <p:xfrm>
          <a:off x="251520" y="11037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Body moisturizing creams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Category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% of Shoppers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4650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Q4a/b-During </a:t>
            </a:r>
            <a:r>
              <a:rPr lang="en-US" sz="600" dirty="0" smtClean="0">
                <a:latin typeface="Montserrat"/>
              </a:rPr>
              <a:t>2020, did you bought </a:t>
            </a:r>
            <a:r>
              <a:rPr lang="en-US" sz="600" dirty="0">
                <a:latin typeface="Montserrat"/>
              </a:rPr>
              <a:t>Body moisturizing </a:t>
            </a:r>
            <a:r>
              <a:rPr lang="en-US" sz="600" dirty="0" smtClean="0">
                <a:latin typeface="Montserrat"/>
              </a:rPr>
              <a:t>creams </a:t>
            </a:r>
            <a:r>
              <a:rPr lang="en-US" sz="600" dirty="0" smtClean="0">
                <a:latin typeface="Montserrat"/>
              </a:rPr>
              <a:t>for </a:t>
            </a:r>
            <a:r>
              <a:rPr lang="en-US" sz="600" dirty="0" smtClean="0">
                <a:latin typeface="Montserrat"/>
              </a:rPr>
              <a:t>you or for offer in any of this places?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79512" y="2499742"/>
            <a:ext cx="3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flipH="1">
            <a:off x="4355976" y="1620732"/>
            <a:ext cx="1440160" cy="756084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Montserrat" panose="00000500000000000000" pitchFamily="2" charset="0"/>
              </a:rPr>
              <a:t>23% </a:t>
            </a:r>
            <a:endParaRPr lang="en-US" sz="1400" b="1" dirty="0" smtClean="0">
              <a:latin typeface="Montserrat" panose="00000500000000000000" pitchFamily="2" charset="0"/>
            </a:endParaRPr>
          </a:p>
          <a:p>
            <a:pPr algn="ctr"/>
            <a:r>
              <a:rPr lang="en-US" sz="1000" dirty="0" smtClean="0">
                <a:latin typeface="Montserrat" panose="00000500000000000000" pitchFamily="2" charset="0"/>
              </a:rPr>
              <a:t>buy in Perfumeries</a:t>
            </a:r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74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Purchase frequency &amp; characterization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417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62653402"/>
              </p:ext>
            </p:extLst>
          </p:nvPr>
        </p:nvGraphicFramePr>
        <p:xfrm>
          <a:off x="0" y="199568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59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</a:t>
            </a:r>
            <a:r>
              <a:rPr lang="en-US" sz="600" dirty="0" smtClean="0"/>
              <a:t>(158/ 80/ 23/ 24 </a:t>
            </a:r>
            <a:r>
              <a:rPr lang="en-US" sz="600" dirty="0" smtClean="0"/>
              <a:t>/ </a:t>
            </a:r>
            <a:r>
              <a:rPr lang="en-US" sz="600" dirty="0" smtClean="0"/>
              <a:t>87/ 106/ 25/ 101/ 424/ 46)</a:t>
            </a:r>
            <a:endParaRPr lang="en-US" sz="600" dirty="0" smtClean="0"/>
          </a:p>
          <a:p>
            <a:r>
              <a:rPr lang="en-US" sz="600" dirty="0" smtClean="0"/>
              <a:t>Q4c </a:t>
            </a:r>
            <a:r>
              <a:rPr lang="en-US" sz="600" dirty="0" smtClean="0"/>
              <a:t>– How often do you buy </a:t>
            </a:r>
            <a:r>
              <a:rPr lang="en-US" sz="600" dirty="0"/>
              <a:t>Body moisturizing creams </a:t>
            </a:r>
            <a:r>
              <a:rPr lang="en-US" sz="600" dirty="0" smtClean="0"/>
              <a:t> </a:t>
            </a:r>
            <a:r>
              <a:rPr lang="en-US" sz="600" dirty="0" smtClean="0"/>
              <a:t>for you or for offer in…?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12773"/>
              </p:ext>
            </p:extLst>
          </p:nvPr>
        </p:nvGraphicFramePr>
        <p:xfrm>
          <a:off x="35496" y="1563638"/>
          <a:ext cx="8856984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2182"/>
                <a:gridCol w="655339"/>
                <a:gridCol w="710831"/>
                <a:gridCol w="720080"/>
                <a:gridCol w="720080"/>
                <a:gridCol w="720080"/>
                <a:gridCol w="720080"/>
                <a:gridCol w="720080"/>
                <a:gridCol w="720080"/>
                <a:gridCol w="648072"/>
                <a:gridCol w="720080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Annual Average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 Frequency of 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Purchase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6,11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186944"/>
            <a:ext cx="8676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Body moisturizing creams are bought in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average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5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times in a year</a:t>
            </a:r>
            <a:endParaRPr lang="en-US" sz="1900" dirty="0">
              <a:latin typeface="Montserrat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5728"/>
              </p:ext>
            </p:extLst>
          </p:nvPr>
        </p:nvGraphicFramePr>
        <p:xfrm>
          <a:off x="107504" y="987574"/>
          <a:ext cx="273630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Body moisturizing creams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Purchase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Frequency of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</a:t>
                      </a:r>
                      <a:r>
                        <a:rPr lang="en-US" sz="90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7179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62964002"/>
              </p:ext>
            </p:extLst>
          </p:nvPr>
        </p:nvGraphicFramePr>
        <p:xfrm>
          <a:off x="179512" y="2355726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402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/>
              <a:t>Base: Total buy in each channel (158/ 80/ 23/ 24 / 87/ 106/ 25/ 101/ 424/ 46) </a:t>
            </a:r>
            <a:endParaRPr lang="en-US" sz="600" dirty="0" smtClean="0"/>
          </a:p>
          <a:p>
            <a:r>
              <a:rPr lang="en-US" sz="600" dirty="0" smtClean="0"/>
              <a:t>Q4d/e </a:t>
            </a:r>
            <a:r>
              <a:rPr lang="en-US" sz="600" dirty="0" smtClean="0"/>
              <a:t>– How many units dis you bought last time? How much did you spent?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66881"/>
              </p:ext>
            </p:extLst>
          </p:nvPr>
        </p:nvGraphicFramePr>
        <p:xfrm>
          <a:off x="179510" y="1737512"/>
          <a:ext cx="8784981" cy="25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24138"/>
                <a:gridCol w="720080"/>
                <a:gridCol w="720080"/>
                <a:gridCol w="792088"/>
                <a:gridCol w="720080"/>
                <a:gridCol w="792088"/>
                <a:gridCol w="720080"/>
                <a:gridCol w="792088"/>
                <a:gridCol w="735513"/>
                <a:gridCol w="784373"/>
                <a:gridCol w="784373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% Shoppers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42%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40049"/>
              </p:ext>
            </p:extLst>
          </p:nvPr>
        </p:nvGraphicFramePr>
        <p:xfrm>
          <a:off x="107504" y="987574"/>
          <a:ext cx="396044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Body moisturizing creams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Characterization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Number of Units bought last time and Value Spent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15341"/>
              </p:ext>
            </p:extLst>
          </p:nvPr>
        </p:nvGraphicFramePr>
        <p:xfrm>
          <a:off x="179512" y="2143126"/>
          <a:ext cx="8784978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39307"/>
                <a:gridCol w="735521"/>
                <a:gridCol w="751544"/>
                <a:gridCol w="757326"/>
                <a:gridCol w="764774"/>
                <a:gridCol w="720080"/>
                <a:gridCol w="792088"/>
                <a:gridCol w="720080"/>
                <a:gridCol w="792088"/>
                <a:gridCol w="720080"/>
                <a:gridCol w="792090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Average units bought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2,11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1,55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1,74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23478"/>
            <a:ext cx="8101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Who buys Body moisturizing cream tend to spend between 13€ and 32€ and buy in average 1 to 2 units</a:t>
            </a:r>
          </a:p>
        </p:txBody>
      </p:sp>
    </p:spTree>
    <p:extLst>
      <p:ext uri="{BB962C8B-B14F-4D97-AF65-F5344CB8AC3E}">
        <p14:creationId xmlns:p14="http://schemas.microsoft.com/office/powerpoint/2010/main" val="24015686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87704037"/>
              </p:ext>
            </p:extLst>
          </p:nvPr>
        </p:nvGraphicFramePr>
        <p:xfrm>
          <a:off x="463720" y="1914273"/>
          <a:ext cx="8160568" cy="2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173884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1/5 perceived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that they spent less on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body moisturizing creams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during 2020</a:t>
            </a:r>
            <a:endParaRPr lang="en-US" sz="1900" b="1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Q4f- </a:t>
            </a:r>
            <a:r>
              <a:rPr lang="en-US" sz="600" dirty="0" smtClean="0">
                <a:latin typeface="Montserrat"/>
              </a:rPr>
              <a:t>Comparatively with previous year, would you say that…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76679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Body moisturizing creams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Evolution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Shopper Perception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119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Reasons to choose or not Perfumeries channel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08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67544" y="5147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Perfumery channel chosen for the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brands and good value for money</a:t>
            </a:r>
            <a:endParaRPr lang="en-US" sz="19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While other channels more for the Prices and Promotions</a:t>
            </a:r>
            <a:endParaRPr lang="en-US" sz="16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…. </a:t>
            </a:r>
            <a:r>
              <a:rPr lang="en-US" sz="600" dirty="0" smtClean="0">
                <a:latin typeface="Montserrat"/>
              </a:rPr>
              <a:t>in each channel </a:t>
            </a:r>
            <a:r>
              <a:rPr lang="en-US" sz="600" dirty="0" smtClean="0">
                <a:latin typeface="Montserrat"/>
              </a:rPr>
              <a:t>(234/ 87/ 212/ 451 </a:t>
            </a:r>
            <a:r>
              <a:rPr lang="en-US" sz="600" dirty="0" smtClean="0">
                <a:latin typeface="Montserrat"/>
              </a:rPr>
              <a:t>)</a:t>
            </a:r>
          </a:p>
          <a:p>
            <a:r>
              <a:rPr lang="en-US" sz="600" dirty="0" smtClean="0">
                <a:latin typeface="Montserrat"/>
              </a:rPr>
              <a:t>Q4i </a:t>
            </a:r>
            <a:r>
              <a:rPr lang="en-US" sz="600" dirty="0" smtClean="0">
                <a:latin typeface="Montserrat"/>
              </a:rPr>
              <a:t>– Why did you buy fragrances in…?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44587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 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Reasons of purchase vs. other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6848609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27715693"/>
              </p:ext>
            </p:extLst>
          </p:nvPr>
        </p:nvGraphicFramePr>
        <p:xfrm>
          <a:off x="3563888" y="2139702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755247081"/>
              </p:ext>
            </p:extLst>
          </p:nvPr>
        </p:nvGraphicFramePr>
        <p:xfrm>
          <a:off x="5220072" y="2139702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3158543"/>
              </p:ext>
            </p:extLst>
          </p:nvPr>
        </p:nvGraphicFramePr>
        <p:xfrm>
          <a:off x="6732240" y="2141396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0432"/>
              </p:ext>
            </p:extLst>
          </p:nvPr>
        </p:nvGraphicFramePr>
        <p:xfrm>
          <a:off x="2267744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67940"/>
              </p:ext>
            </p:extLst>
          </p:nvPr>
        </p:nvGraphicFramePr>
        <p:xfrm>
          <a:off x="3828256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Catalogue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83514"/>
              </p:ext>
            </p:extLst>
          </p:nvPr>
        </p:nvGraphicFramePr>
        <p:xfrm>
          <a:off x="5412432" y="1707654"/>
          <a:ext cx="1175792" cy="39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Pharmacy &amp; Health Areas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13359"/>
              </p:ext>
            </p:extLst>
          </p:nvPr>
        </p:nvGraphicFramePr>
        <p:xfrm>
          <a:off x="6996608" y="1851670"/>
          <a:ext cx="1679848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9848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err="1" smtClean="0">
                          <a:latin typeface="Montserrat" panose="00000500000000000000" pitchFamily="2" charset="0"/>
                        </a:rPr>
                        <a:t>Hiper</a:t>
                      </a:r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/Supermarket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1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2800" smtClean="0">
                <a:latin typeface="Montserrat"/>
              </a:rPr>
              <a:t>Market estimation </a:t>
            </a:r>
            <a:endParaRPr lang="en-US" sz="28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198616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2605"/>
            <a:ext cx="5873534" cy="766957"/>
          </a:xfrm>
        </p:spPr>
        <p:txBody>
          <a:bodyPr/>
          <a:lstStyle/>
          <a:p>
            <a:r>
              <a:rPr lang="en-US" dirty="0" smtClean="0"/>
              <a:t>The main reason </a:t>
            </a:r>
            <a:r>
              <a:rPr lang="en-US" dirty="0" smtClean="0"/>
              <a:t>to </a:t>
            </a:r>
            <a:r>
              <a:rPr lang="en-US" dirty="0" smtClean="0"/>
              <a:t>not buy </a:t>
            </a:r>
            <a:r>
              <a:rPr lang="en-US" dirty="0" smtClean="0"/>
              <a:t>body moisturizing </a:t>
            </a:r>
            <a:r>
              <a:rPr lang="en-US" dirty="0" smtClean="0"/>
              <a:t>in Perfumeries are the “higher prices”</a:t>
            </a:r>
            <a:endParaRPr lang="en-US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588224" y="1203598"/>
            <a:ext cx="257857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52%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buy Body Moisturizing cream but </a:t>
            </a:r>
            <a:r>
              <a:rPr lang="en-US" sz="1800" b="0" kern="0" dirty="0" smtClean="0">
                <a:cs typeface="Calibri" panose="020F0502020204030204" pitchFamily="34" charset="0"/>
              </a:rPr>
              <a:t>don’t do it in Perfumeries'</a:t>
            </a:r>
            <a:endParaRPr lang="en-US" sz="18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18011883"/>
              </p:ext>
            </p:extLst>
          </p:nvPr>
        </p:nvGraphicFramePr>
        <p:xfrm>
          <a:off x="323528" y="1851670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21022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Consideration &amp; Reasons to not buy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body moisturizing cream but </a:t>
            </a:r>
            <a:r>
              <a:rPr lang="en-US" sz="600" dirty="0" smtClean="0">
                <a:latin typeface="Montserrat"/>
              </a:rPr>
              <a:t>not in Perfumeries </a:t>
            </a:r>
            <a:r>
              <a:rPr lang="en-US" sz="600" dirty="0" smtClean="0">
                <a:latin typeface="Montserrat"/>
              </a:rPr>
              <a:t>(524)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Q4g/h </a:t>
            </a:r>
            <a:r>
              <a:rPr lang="en-US" sz="600" dirty="0" smtClean="0">
                <a:latin typeface="Montserrat"/>
              </a:rPr>
              <a:t>– When you plan to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do you consider Perfumeries? Why don’t you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Perfumeries?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216" y="321982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 but </a:t>
            </a:r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33% 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of them consider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to buy in Perfumeries</a:t>
            </a:r>
          </a:p>
        </p:txBody>
      </p:sp>
    </p:spTree>
    <p:extLst>
      <p:ext uri="{BB962C8B-B14F-4D97-AF65-F5344CB8AC3E}">
        <p14:creationId xmlns:p14="http://schemas.microsoft.com/office/powerpoint/2010/main" val="42832307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Engagement with Stores and Brands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915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77398820"/>
              </p:ext>
            </p:extLst>
          </p:nvPr>
        </p:nvGraphicFramePr>
        <p:xfrm>
          <a:off x="323528" y="185167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77146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Stores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(208) </a:t>
            </a:r>
            <a:r>
              <a:rPr lang="en-US" sz="600" dirty="0" smtClean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(43)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Q4j/m </a:t>
            </a:r>
            <a:r>
              <a:rPr lang="en-US" sz="600" dirty="0" smtClean="0">
                <a:latin typeface="Montserrat"/>
              </a:rPr>
              <a:t>– In each perfumeries do you use to buy?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768244" y="145562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6768244" y="1167594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68244" y="879562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682031" y="1944584"/>
            <a:ext cx="2447256" cy="98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21%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>
                <a:solidFill>
                  <a:schemeClr val="tx1"/>
                </a:solidFill>
                <a:cs typeface="Calibri" panose="020F0502020204030204" pitchFamily="34" charset="0"/>
              </a:rPr>
              <a:t>Body moisturizing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 groups</a:t>
            </a:r>
            <a:endParaRPr lang="en-US" sz="1800" b="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8496944" cy="766957"/>
          </a:xfrm>
        </p:spPr>
        <p:txBody>
          <a:bodyPr/>
          <a:lstStyle/>
          <a:p>
            <a:r>
              <a:rPr lang="en-US" dirty="0" err="1" smtClean="0">
                <a:latin typeface="Montserrat" panose="00000500000000000000" pitchFamily="2" charset="0"/>
              </a:rPr>
              <a:t>Boticário</a:t>
            </a:r>
            <a:r>
              <a:rPr lang="en-US" dirty="0" smtClean="0">
                <a:latin typeface="Montserrat" panose="00000500000000000000" pitchFamily="2" charset="0"/>
              </a:rPr>
              <a:t> leads </a:t>
            </a:r>
            <a:r>
              <a:rPr lang="en-US" dirty="0" smtClean="0">
                <a:latin typeface="Montserrat" panose="00000500000000000000" pitchFamily="2" charset="0"/>
              </a:rPr>
              <a:t>as the preferred store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by </a:t>
            </a:r>
            <a:r>
              <a:rPr lang="en-US" sz="1600" b="0" dirty="0" smtClean="0">
                <a:latin typeface="Montserrat" panose="00000500000000000000" pitchFamily="2" charset="0"/>
              </a:rPr>
              <a:t>Perfumes &amp; </a:t>
            </a:r>
            <a:r>
              <a:rPr lang="en-US" sz="1600" b="0" dirty="0" err="1" smtClean="0">
                <a:latin typeface="Montserrat" panose="00000500000000000000" pitchFamily="2" charset="0"/>
              </a:rPr>
              <a:t>Companhia</a:t>
            </a:r>
            <a:r>
              <a:rPr lang="en-US" sz="1600" b="0" dirty="0" smtClean="0">
                <a:latin typeface="Montserrat" panose="00000500000000000000" pitchFamily="2" charset="0"/>
              </a:rPr>
              <a:t> and </a:t>
            </a:r>
            <a:r>
              <a:rPr lang="en-US" sz="1600" b="0" dirty="0" smtClean="0">
                <a:latin typeface="Montserrat" panose="00000500000000000000" pitchFamily="2" charset="0"/>
              </a:rPr>
              <a:t>Sephora </a:t>
            </a:r>
            <a:endParaRPr lang="en-US" b="0" dirty="0">
              <a:latin typeface="Montserrat" panose="00000500000000000000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660232" y="3081982"/>
            <a:ext cx="2447256" cy="92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4%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Body moisturizing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others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726053560"/>
              </p:ext>
            </p:extLst>
          </p:nvPr>
        </p:nvGraphicFramePr>
        <p:xfrm>
          <a:off x="2915816" y="2715766"/>
          <a:ext cx="3528392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5900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Groups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4863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Others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747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39632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Top Brands more bought (Top 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>
                <a:latin typeface="Montserrat"/>
              </a:rPr>
              <a:t>Base: Total buy in Perfumeries groups (</a:t>
            </a:r>
            <a:r>
              <a:rPr lang="en-US" sz="600" dirty="0" smtClean="0">
                <a:latin typeface="Montserrat"/>
              </a:rPr>
              <a:t>208) </a:t>
            </a:r>
            <a:r>
              <a:rPr lang="en-US" sz="600" dirty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(43)</a:t>
            </a:r>
            <a:endParaRPr lang="en-US" sz="600" dirty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Q4 k/l/n/o </a:t>
            </a:r>
            <a:r>
              <a:rPr lang="en-US" sz="600" dirty="0" smtClean="0">
                <a:latin typeface="Montserrat"/>
              </a:rPr>
              <a:t>– Which brands do you buy in Perfumery groups/other perfumeries?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539552" y="123478"/>
            <a:ext cx="8435975" cy="720080"/>
          </a:xfrm>
        </p:spPr>
        <p:txBody>
          <a:bodyPr/>
          <a:lstStyle/>
          <a:p>
            <a:r>
              <a:rPr lang="en-US" dirty="0" err="1" smtClean="0">
                <a:latin typeface="Montserrat" panose="00000500000000000000" pitchFamily="2" charset="0"/>
              </a:rPr>
              <a:t>Boticário</a:t>
            </a:r>
            <a:r>
              <a:rPr lang="en-US" dirty="0" smtClean="0">
                <a:latin typeface="Montserrat" panose="00000500000000000000" pitchFamily="2" charset="0"/>
              </a:rPr>
              <a:t> brand leads as the preferred brand </a:t>
            </a:r>
            <a:r>
              <a:rPr lang="en-US" dirty="0" smtClean="0">
                <a:latin typeface="Montserrat" panose="00000500000000000000" pitchFamily="2" charset="0"/>
              </a:rPr>
              <a:t>in Perfumery </a:t>
            </a:r>
            <a:r>
              <a:rPr lang="en-US" dirty="0" smtClean="0">
                <a:latin typeface="Montserrat" panose="00000500000000000000" pitchFamily="2" charset="0"/>
              </a:rPr>
              <a:t>groups </a:t>
            </a:r>
            <a:r>
              <a:rPr lang="en-US" sz="1600" b="0" dirty="0" err="1" smtClean="0">
                <a:latin typeface="Montserrat" panose="00000500000000000000" pitchFamily="2" charset="0"/>
              </a:rPr>
              <a:t>Nívea</a:t>
            </a:r>
            <a:r>
              <a:rPr lang="en-US" sz="1600" b="0" dirty="0" smtClean="0">
                <a:latin typeface="Montserrat" panose="00000500000000000000" pitchFamily="2" charset="0"/>
              </a:rPr>
              <a:t>, </a:t>
            </a:r>
            <a:r>
              <a:rPr lang="en-US" sz="1600" b="0" dirty="0" err="1" smtClean="0">
                <a:latin typeface="Montserrat" panose="00000500000000000000" pitchFamily="2" charset="0"/>
              </a:rPr>
              <a:t>Uriage</a:t>
            </a:r>
            <a:r>
              <a:rPr lang="en-US" sz="1600" b="0" dirty="0" smtClean="0">
                <a:latin typeface="Montserrat" panose="00000500000000000000" pitchFamily="2" charset="0"/>
              </a:rPr>
              <a:t> and </a:t>
            </a:r>
            <a:r>
              <a:rPr lang="en-US" sz="1600" b="0" dirty="0" err="1" smtClean="0">
                <a:latin typeface="Montserrat" panose="00000500000000000000" pitchFamily="2" charset="0"/>
              </a:rPr>
              <a:t>Caudalie</a:t>
            </a:r>
            <a:r>
              <a:rPr lang="en-US" sz="1600" b="0" dirty="0" smtClean="0">
                <a:latin typeface="Montserrat" panose="00000500000000000000" pitchFamily="2" charset="0"/>
              </a:rPr>
              <a:t> in other perfumeries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058815585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45104"/>
              </p:ext>
            </p:extLst>
          </p:nvPr>
        </p:nvGraphicFramePr>
        <p:xfrm>
          <a:off x="39553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 Groups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487531799"/>
              </p:ext>
            </p:extLst>
          </p:nvPr>
        </p:nvGraphicFramePr>
        <p:xfrm>
          <a:off x="442798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92513"/>
              </p:ext>
            </p:extLst>
          </p:nvPr>
        </p:nvGraphicFramePr>
        <p:xfrm>
          <a:off x="471601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Other Perfumery 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9359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Montserrat"/>
              </a:rPr>
              <a:t>Body treatment creams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06689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Category penetration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958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1470"/>
            <a:ext cx="5976664" cy="734380"/>
          </a:xfrm>
        </p:spPr>
        <p:txBody>
          <a:bodyPr/>
          <a:lstStyle/>
          <a:p>
            <a:r>
              <a:rPr lang="en-US" sz="1800" dirty="0" smtClean="0"/>
              <a:t>1/3 bought </a:t>
            </a:r>
            <a:r>
              <a:rPr lang="en-US" sz="1800" dirty="0">
                <a:solidFill>
                  <a:schemeClr val="tx1"/>
                </a:solidFill>
              </a:rPr>
              <a:t>Body </a:t>
            </a:r>
            <a:r>
              <a:rPr lang="en-US" sz="1800" dirty="0" smtClean="0">
                <a:solidFill>
                  <a:schemeClr val="tx1"/>
                </a:solidFill>
              </a:rPr>
              <a:t>treatment </a:t>
            </a:r>
            <a:r>
              <a:rPr lang="en-US" sz="1800" dirty="0">
                <a:solidFill>
                  <a:schemeClr val="tx1"/>
                </a:solidFill>
              </a:rPr>
              <a:t>creams </a:t>
            </a:r>
            <a:r>
              <a:rPr lang="en-US" sz="1800" dirty="0" smtClean="0"/>
              <a:t>in </a:t>
            </a:r>
            <a:r>
              <a:rPr lang="en-US" sz="1800" dirty="0" smtClean="0"/>
              <a:t>2020</a:t>
            </a:r>
            <a:br>
              <a:rPr lang="en-US" sz="1800" dirty="0" smtClean="0"/>
            </a:br>
            <a:r>
              <a:rPr lang="en-US" sz="1400" b="0" dirty="0" smtClean="0"/>
              <a:t>15% do it in Perfumery channel</a:t>
            </a:r>
            <a:endParaRPr lang="en-US" sz="1400" b="0" dirty="0"/>
          </a:p>
        </p:txBody>
      </p:sp>
      <p:sp>
        <p:nvSpPr>
          <p:cNvPr id="6" name="Title 5"/>
          <p:cNvSpPr>
            <a:spLocks noGrp="1"/>
          </p:cNvSpPr>
          <p:nvPr>
            <p:ph type="ctrTitle" idx="2"/>
          </p:nvPr>
        </p:nvSpPr>
        <p:spPr>
          <a:xfrm>
            <a:off x="6685832" y="3129670"/>
            <a:ext cx="2134640" cy="522200"/>
          </a:xfrm>
        </p:spPr>
        <p:txBody>
          <a:bodyPr/>
          <a:lstStyle/>
          <a:p>
            <a:r>
              <a:rPr lang="en-US" sz="1600" b="0" dirty="0" smtClean="0">
                <a:cs typeface="Calibri" panose="020F0502020204030204" pitchFamily="34" charset="0"/>
              </a:rPr>
              <a:t>» </a:t>
            </a:r>
            <a:r>
              <a:rPr lang="en-US" sz="1600" b="0" dirty="0" smtClean="0">
                <a:cs typeface="Calibri" panose="020F0502020204030204" pitchFamily="34" charset="0"/>
              </a:rPr>
              <a:t>35% </a:t>
            </a:r>
            <a:r>
              <a:rPr lang="en-US" sz="1600" b="0" dirty="0" smtClean="0">
                <a:cs typeface="Calibri" panose="020F0502020204030204" pitchFamily="34" charset="0"/>
              </a:rPr>
              <a:t>for own usage » </a:t>
            </a:r>
            <a:r>
              <a:rPr lang="en-US" sz="1600" b="0" dirty="0" smtClean="0">
                <a:cs typeface="Calibri" panose="020F0502020204030204" pitchFamily="34" charset="0"/>
              </a:rPr>
              <a:t>27% </a:t>
            </a:r>
            <a:r>
              <a:rPr lang="en-US" sz="1600" b="0" dirty="0" smtClean="0">
                <a:cs typeface="Calibri" panose="020F0502020204030204" pitchFamily="34" charset="0"/>
              </a:rPr>
              <a:t>for offer</a:t>
            </a:r>
            <a:endParaRPr lang="en-US" sz="1600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24736" y="1275606"/>
            <a:ext cx="2627784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36%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bought </a:t>
            </a:r>
            <a:r>
              <a:rPr lang="en-US" sz="1800" b="0" kern="0" dirty="0">
                <a:cs typeface="Calibri" panose="020F0502020204030204" pitchFamily="34" charset="0"/>
              </a:rPr>
              <a:t>Body </a:t>
            </a:r>
            <a:r>
              <a:rPr lang="en-US" sz="1800" b="0" kern="0" dirty="0" smtClean="0">
                <a:cs typeface="Calibri" panose="020F0502020204030204" pitchFamily="34" charset="0"/>
              </a:rPr>
              <a:t>treatment creams </a:t>
            </a:r>
            <a:r>
              <a:rPr lang="en-US" sz="1800" b="0" kern="0" dirty="0" smtClean="0">
                <a:cs typeface="Calibri" panose="020F0502020204030204" pitchFamily="34" charset="0"/>
              </a:rPr>
              <a:t>for </a:t>
            </a:r>
            <a:r>
              <a:rPr lang="en-US" sz="1800" b="0" kern="0" dirty="0" smtClean="0">
                <a:cs typeface="Calibri" panose="020F0502020204030204" pitchFamily="34" charset="0"/>
              </a:rPr>
              <a:t>own usage or offer</a:t>
            </a:r>
            <a:endParaRPr lang="en-US" sz="1800" b="0" kern="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660232" y="4209790"/>
            <a:ext cx="213464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b="0" kern="0" dirty="0">
                <a:cs typeface="Calibri" panose="020F0502020204030204" pitchFamily="34" charset="0"/>
              </a:rPr>
              <a:t>(</a:t>
            </a:r>
            <a:r>
              <a:rPr lang="en-US" sz="1200" b="0" kern="0" dirty="0" smtClean="0">
                <a:cs typeface="Calibri" panose="020F0502020204030204" pitchFamily="34" charset="0"/>
              </a:rPr>
              <a:t> </a:t>
            </a:r>
            <a:r>
              <a:rPr lang="en-US" sz="1200" b="0" kern="0" dirty="0" smtClean="0">
                <a:cs typeface="Calibri" panose="020F0502020204030204" pitchFamily="34" charset="0"/>
              </a:rPr>
              <a:t>21% </a:t>
            </a:r>
            <a:r>
              <a:rPr lang="en-US" sz="1200" b="0" kern="0" dirty="0" smtClean="0">
                <a:cs typeface="Calibri" panose="020F0502020204030204" pitchFamily="34" charset="0"/>
              </a:rPr>
              <a:t>in 2019*)</a:t>
            </a:r>
          </a:p>
          <a:p>
            <a:r>
              <a:rPr lang="en-US" sz="1000" b="0" kern="0" dirty="0">
                <a:cs typeface="Calibri" panose="020F0502020204030204" pitchFamily="34" charset="0"/>
              </a:rPr>
              <a:t>* CATI methodology with lower social class</a:t>
            </a:r>
            <a:endParaRPr lang="en-US" sz="10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38142391"/>
              </p:ext>
            </p:extLst>
          </p:nvPr>
        </p:nvGraphicFramePr>
        <p:xfrm>
          <a:off x="323528" y="1563638"/>
          <a:ext cx="52802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03778"/>
              </p:ext>
            </p:extLst>
          </p:nvPr>
        </p:nvGraphicFramePr>
        <p:xfrm>
          <a:off x="251520" y="11037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Body treatment creams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Category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% of Shoppers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4650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Q5a/b-During </a:t>
            </a:r>
            <a:r>
              <a:rPr lang="en-US" sz="600" dirty="0" smtClean="0">
                <a:latin typeface="Montserrat"/>
              </a:rPr>
              <a:t>2020, did you bought </a:t>
            </a:r>
            <a:r>
              <a:rPr lang="en-US" sz="600" dirty="0">
                <a:latin typeface="Montserrat"/>
              </a:rPr>
              <a:t>Body </a:t>
            </a:r>
            <a:r>
              <a:rPr lang="en-US" sz="600" dirty="0" smtClean="0">
                <a:latin typeface="Montserrat"/>
              </a:rPr>
              <a:t>treatment creams </a:t>
            </a:r>
            <a:r>
              <a:rPr lang="en-US" sz="600" dirty="0" smtClean="0">
                <a:latin typeface="Montserrat"/>
              </a:rPr>
              <a:t>for </a:t>
            </a:r>
            <a:r>
              <a:rPr lang="en-US" sz="600" dirty="0" smtClean="0">
                <a:latin typeface="Montserrat"/>
              </a:rPr>
              <a:t>you or for offer in any of this places?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1520" y="2715766"/>
            <a:ext cx="3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flipH="1">
            <a:off x="4355976" y="1743658"/>
            <a:ext cx="1440160" cy="756084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Montserrat" panose="00000500000000000000" pitchFamily="2" charset="0"/>
              </a:rPr>
              <a:t>15% </a:t>
            </a:r>
            <a:endParaRPr lang="en-US" sz="1400" b="1" dirty="0" smtClean="0">
              <a:latin typeface="Montserrat" panose="00000500000000000000" pitchFamily="2" charset="0"/>
            </a:endParaRPr>
          </a:p>
          <a:p>
            <a:pPr algn="ctr"/>
            <a:r>
              <a:rPr lang="en-US" sz="1000" dirty="0" smtClean="0">
                <a:latin typeface="Montserrat" panose="00000500000000000000" pitchFamily="2" charset="0"/>
              </a:rPr>
              <a:t>buy in Perfumeries</a:t>
            </a:r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406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Purchase frequency &amp; characterization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397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73873054"/>
              </p:ext>
            </p:extLst>
          </p:nvPr>
        </p:nvGraphicFramePr>
        <p:xfrm>
          <a:off x="0" y="199568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59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</a:t>
            </a:r>
            <a:r>
              <a:rPr lang="en-US" sz="600" dirty="0" smtClean="0"/>
              <a:t>(101/ 56/ 7*/ 9* </a:t>
            </a:r>
            <a:r>
              <a:rPr lang="en-US" sz="600" dirty="0" smtClean="0"/>
              <a:t>/ </a:t>
            </a:r>
            <a:r>
              <a:rPr lang="en-US" sz="600" dirty="0" smtClean="0"/>
              <a:t>43/ 66/ 48/ 131)</a:t>
            </a:r>
            <a:endParaRPr lang="en-US" sz="600" dirty="0" smtClean="0"/>
          </a:p>
          <a:p>
            <a:r>
              <a:rPr lang="en-US" sz="600" dirty="0" smtClean="0"/>
              <a:t>Q5c </a:t>
            </a:r>
            <a:r>
              <a:rPr lang="en-US" sz="600" dirty="0" smtClean="0"/>
              <a:t>– How often do you buy </a:t>
            </a:r>
            <a:r>
              <a:rPr lang="en-US" sz="600" dirty="0" smtClean="0"/>
              <a:t>Body </a:t>
            </a:r>
            <a:r>
              <a:rPr lang="en-US" sz="600" dirty="0" smtClean="0"/>
              <a:t>treatment </a:t>
            </a:r>
            <a:r>
              <a:rPr lang="en-US" sz="600" dirty="0"/>
              <a:t>creams </a:t>
            </a:r>
            <a:r>
              <a:rPr lang="en-US" sz="600" dirty="0" smtClean="0"/>
              <a:t> </a:t>
            </a:r>
            <a:r>
              <a:rPr lang="en-US" sz="600" dirty="0" smtClean="0"/>
              <a:t>for you or for offer in…?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42187"/>
              </p:ext>
            </p:extLst>
          </p:nvPr>
        </p:nvGraphicFramePr>
        <p:xfrm>
          <a:off x="35496" y="1563638"/>
          <a:ext cx="8856983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/>
                <a:gridCol w="864096"/>
                <a:gridCol w="936104"/>
                <a:gridCol w="936104"/>
                <a:gridCol w="864096"/>
                <a:gridCol w="864096"/>
                <a:gridCol w="936104"/>
                <a:gridCol w="876558"/>
                <a:gridCol w="851633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Annual Average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 Frequency of 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Purchase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eaLnBrk="1" fontAlgn="b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5,11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186944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Body treatment creams are bought in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average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4 to 6 times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in a year</a:t>
            </a:r>
            <a:endParaRPr lang="en-US" sz="1900" dirty="0">
              <a:latin typeface="Montserrat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58808"/>
              </p:ext>
            </p:extLst>
          </p:nvPr>
        </p:nvGraphicFramePr>
        <p:xfrm>
          <a:off x="107504" y="987574"/>
          <a:ext cx="273630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Body treatment creams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Purchase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Frequency of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</a:t>
                      </a:r>
                      <a:r>
                        <a:rPr lang="en-US" sz="90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1046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10739877"/>
              </p:ext>
            </p:extLst>
          </p:nvPr>
        </p:nvGraphicFramePr>
        <p:xfrm>
          <a:off x="179512" y="2355726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402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/>
              <a:t>Base: Total buy in each channel (101/ 56/ 7*/ 9* / 43/ 66/ 48/ 131)</a:t>
            </a:r>
          </a:p>
          <a:p>
            <a:r>
              <a:rPr lang="en-US" sz="600" dirty="0" smtClean="0"/>
              <a:t>Q5d/e </a:t>
            </a:r>
            <a:r>
              <a:rPr lang="en-US" sz="600" dirty="0" smtClean="0"/>
              <a:t>– How many units dis you bought last time? How much did you spent?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00647"/>
              </p:ext>
            </p:extLst>
          </p:nvPr>
        </p:nvGraphicFramePr>
        <p:xfrm>
          <a:off x="179510" y="1737512"/>
          <a:ext cx="8712969" cy="25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24138"/>
                <a:gridCol w="1008112"/>
                <a:gridCol w="936104"/>
                <a:gridCol w="1004928"/>
                <a:gridCol w="869433"/>
                <a:gridCol w="956377"/>
                <a:gridCol w="913678"/>
                <a:gridCol w="912132"/>
                <a:gridCol w="888067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% Shoppers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88120"/>
              </p:ext>
            </p:extLst>
          </p:nvPr>
        </p:nvGraphicFramePr>
        <p:xfrm>
          <a:off x="107504" y="9875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Body treatment products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Characterization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Number of Units bought last time and Value Spent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57049"/>
              </p:ext>
            </p:extLst>
          </p:nvPr>
        </p:nvGraphicFramePr>
        <p:xfrm>
          <a:off x="179512" y="2143126"/>
          <a:ext cx="8784978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2128"/>
                <a:gridCol w="1080120"/>
                <a:gridCol w="936104"/>
                <a:gridCol w="936104"/>
                <a:gridCol w="1027362"/>
                <a:gridCol w="869800"/>
                <a:gridCol w="956780"/>
                <a:gridCol w="962482"/>
                <a:gridCol w="864098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Average units bought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23478"/>
            <a:ext cx="8101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Who buys Body treatment creams tend to spend between 20€ and 60€ and buy in average 1 to 2 units</a:t>
            </a:r>
          </a:p>
        </p:txBody>
      </p:sp>
    </p:spTree>
    <p:extLst>
      <p:ext uri="{BB962C8B-B14F-4D97-AF65-F5344CB8AC3E}">
        <p14:creationId xmlns:p14="http://schemas.microsoft.com/office/powerpoint/2010/main" val="334756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491572"/>
            <a:ext cx="53285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ontserrat"/>
                <a:cs typeface="Calibri" panose="020F0502020204030204" pitchFamily="34" charset="0"/>
              </a:rPr>
              <a:t>During 2020…</a:t>
            </a:r>
          </a:p>
          <a:p>
            <a:endParaRPr lang="en-US" sz="2000" b="1" dirty="0" smtClean="0">
              <a:latin typeface="Montserrat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… Perfumery channel </a:t>
            </a:r>
            <a:r>
              <a:rPr lang="en-US" sz="1200" dirty="0" smtClean="0">
                <a:latin typeface="Montserrat"/>
                <a:cs typeface="Calibri" panose="020F0502020204030204" pitchFamily="34" charset="0"/>
              </a:rPr>
              <a:t>(groups and others)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 represented among categories in study</a:t>
            </a: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31% of the sales in volume</a:t>
            </a:r>
          </a:p>
          <a:p>
            <a:pPr lvl="0"/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(26%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perfumery groups +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5%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Calibri" panose="020F0502020204030204" pitchFamily="34" charset="0"/>
              </a:rPr>
              <a:t>other perfumeries)</a:t>
            </a:r>
            <a:endParaRPr lang="en-US" sz="1200" dirty="0">
              <a:solidFill>
                <a:srgbClr val="000000"/>
              </a:solidFill>
              <a:latin typeface="Montserrat"/>
              <a:cs typeface="Calibri" panose="020F0502020204030204" pitchFamily="34" charset="0"/>
            </a:endParaRPr>
          </a:p>
          <a:p>
            <a:endParaRPr lang="en-US" sz="1600" b="1" dirty="0" smtClean="0">
              <a:latin typeface="Montserrat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	</a:t>
            </a:r>
            <a:r>
              <a:rPr lang="en-US" sz="1600" b="1" dirty="0" smtClean="0">
                <a:latin typeface="Montserrat"/>
                <a:cs typeface="Calibri" panose="020F0502020204030204" pitchFamily="34" charset="0"/>
              </a:rPr>
              <a:t>47% of the sales in value</a:t>
            </a:r>
          </a:p>
          <a:p>
            <a:r>
              <a:rPr lang="en-US" sz="1000" dirty="0" smtClean="0">
                <a:latin typeface="Montserrat"/>
                <a:cs typeface="Calibri" panose="020F0502020204030204" pitchFamily="34" charset="0"/>
              </a:rPr>
              <a:t>	(40% perfumery groups + 7% other perfumeries)</a:t>
            </a:r>
            <a:endParaRPr lang="en-US" sz="12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2666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volume (total): 67 073 659 units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15592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ntserrat" panose="00000500000000000000" pitchFamily="2" charset="0"/>
              </a:rPr>
              <a:t>Estimated sales in value (total): 774 716 677 €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27584" y="221171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1560" y="221171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27584" y="293179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11560" y="2931790"/>
            <a:ext cx="216024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444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08813208"/>
              </p:ext>
            </p:extLst>
          </p:nvPr>
        </p:nvGraphicFramePr>
        <p:xfrm>
          <a:off x="463720" y="1914273"/>
          <a:ext cx="8160568" cy="2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173884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1/4 perceived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that they spent less on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body treatment creams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during 2020</a:t>
            </a:r>
            <a:endParaRPr lang="en-US" sz="1900" b="1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Q5f- </a:t>
            </a:r>
            <a:r>
              <a:rPr lang="en-US" sz="600" dirty="0" smtClean="0">
                <a:latin typeface="Montserrat"/>
              </a:rPr>
              <a:t>Comparatively with previous year, would you say that…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93022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Body treatment products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Evolution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Shopper Perception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4476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Reasons to choose or not Perfumeries channel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411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173884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Perfumery channel chosen for the variety and brands</a:t>
            </a:r>
          </a:p>
          <a:p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While other channels more for the Prices and Promotions</a:t>
            </a:r>
            <a:endParaRPr lang="en-US" sz="16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…. </a:t>
            </a:r>
            <a:r>
              <a:rPr lang="en-US" sz="600" dirty="0" smtClean="0">
                <a:latin typeface="Montserrat"/>
              </a:rPr>
              <a:t>in each channel </a:t>
            </a:r>
            <a:r>
              <a:rPr lang="en-US" sz="600" dirty="0" smtClean="0">
                <a:latin typeface="Montserrat"/>
              </a:rPr>
              <a:t>(145/ 43/ 119/ 139 </a:t>
            </a:r>
            <a:r>
              <a:rPr lang="en-US" sz="600" dirty="0" smtClean="0">
                <a:latin typeface="Montserrat"/>
              </a:rPr>
              <a:t>)</a:t>
            </a:r>
          </a:p>
          <a:p>
            <a:r>
              <a:rPr lang="en-US" sz="600" dirty="0" smtClean="0">
                <a:latin typeface="Montserrat"/>
              </a:rPr>
              <a:t>Q5i </a:t>
            </a:r>
            <a:r>
              <a:rPr lang="en-US" sz="600" dirty="0" smtClean="0">
                <a:latin typeface="Montserrat"/>
              </a:rPr>
              <a:t>– Why did you buy fragrances in…?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18977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 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Reasons of purchase vs. other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08369282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69663710"/>
              </p:ext>
            </p:extLst>
          </p:nvPr>
        </p:nvGraphicFramePr>
        <p:xfrm>
          <a:off x="3563888" y="2139702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62366338"/>
              </p:ext>
            </p:extLst>
          </p:nvPr>
        </p:nvGraphicFramePr>
        <p:xfrm>
          <a:off x="5220072" y="2139702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895657492"/>
              </p:ext>
            </p:extLst>
          </p:nvPr>
        </p:nvGraphicFramePr>
        <p:xfrm>
          <a:off x="6732240" y="2141396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88714"/>
              </p:ext>
            </p:extLst>
          </p:nvPr>
        </p:nvGraphicFramePr>
        <p:xfrm>
          <a:off x="2267744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63833"/>
              </p:ext>
            </p:extLst>
          </p:nvPr>
        </p:nvGraphicFramePr>
        <p:xfrm>
          <a:off x="3828256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Catalogue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8637"/>
              </p:ext>
            </p:extLst>
          </p:nvPr>
        </p:nvGraphicFramePr>
        <p:xfrm>
          <a:off x="5412432" y="1707654"/>
          <a:ext cx="1175792" cy="39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Pharmacy &amp; Health Areas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9518"/>
              </p:ext>
            </p:extLst>
          </p:nvPr>
        </p:nvGraphicFramePr>
        <p:xfrm>
          <a:off x="6996608" y="1851670"/>
          <a:ext cx="1679848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9848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err="1" smtClean="0">
                          <a:latin typeface="Montserrat" panose="00000500000000000000" pitchFamily="2" charset="0"/>
                        </a:rPr>
                        <a:t>Hiper</a:t>
                      </a:r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/Supermarket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847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5832648" cy="766957"/>
          </a:xfrm>
        </p:spPr>
        <p:txBody>
          <a:bodyPr/>
          <a:lstStyle/>
          <a:p>
            <a:r>
              <a:rPr lang="en-US" dirty="0" smtClean="0"/>
              <a:t>The main reason </a:t>
            </a:r>
            <a:r>
              <a:rPr lang="en-US" dirty="0" smtClean="0"/>
              <a:t>to </a:t>
            </a:r>
            <a:r>
              <a:rPr lang="en-US" dirty="0" smtClean="0"/>
              <a:t>not buy </a:t>
            </a:r>
            <a:r>
              <a:rPr lang="en-US" dirty="0" smtClean="0"/>
              <a:t>body treatment creams </a:t>
            </a:r>
            <a:r>
              <a:rPr lang="en-US" dirty="0" smtClean="0"/>
              <a:t>in Perfumeries are the “higher prices”</a:t>
            </a:r>
            <a:endParaRPr lang="en-US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73945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22%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buy Body Treatment creams </a:t>
            </a:r>
            <a:r>
              <a:rPr lang="en-US" sz="1800" b="0" kern="0" dirty="0" smtClean="0">
                <a:cs typeface="Calibri" panose="020F0502020204030204" pitchFamily="34" charset="0"/>
              </a:rPr>
              <a:t>but don’t do it in Perfumeries'</a:t>
            </a:r>
            <a:endParaRPr lang="en-US" sz="18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40073583"/>
              </p:ext>
            </p:extLst>
          </p:nvPr>
        </p:nvGraphicFramePr>
        <p:xfrm>
          <a:off x="323528" y="1851670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78050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Consideration &amp; Reasons to not buy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body treatment cream but </a:t>
            </a:r>
            <a:r>
              <a:rPr lang="en-US" sz="600" dirty="0" smtClean="0">
                <a:latin typeface="Montserrat"/>
              </a:rPr>
              <a:t>not in Perfumeries </a:t>
            </a:r>
            <a:r>
              <a:rPr lang="en-US" sz="600" dirty="0" smtClean="0">
                <a:latin typeface="Montserrat"/>
              </a:rPr>
              <a:t>(215)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Q5g/h </a:t>
            </a:r>
            <a:r>
              <a:rPr lang="en-US" sz="600" dirty="0" smtClean="0">
                <a:latin typeface="Montserrat"/>
              </a:rPr>
              <a:t>– When you plan to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do you consider Perfumeries? Why don’t you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Perfumeries?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216" y="321982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 but </a:t>
            </a:r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37% 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of them consider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to buy in Perfumeries</a:t>
            </a:r>
          </a:p>
        </p:txBody>
      </p:sp>
    </p:spTree>
    <p:extLst>
      <p:ext uri="{BB962C8B-B14F-4D97-AF65-F5344CB8AC3E}">
        <p14:creationId xmlns:p14="http://schemas.microsoft.com/office/powerpoint/2010/main" val="1331753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Engagement with Stores and Brands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34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1414214"/>
              </p:ext>
            </p:extLst>
          </p:nvPr>
        </p:nvGraphicFramePr>
        <p:xfrm>
          <a:off x="323528" y="185167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52711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Stores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(135) </a:t>
            </a:r>
            <a:r>
              <a:rPr lang="en-US" sz="600" dirty="0" smtClean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(14)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Q5j/m </a:t>
            </a:r>
            <a:r>
              <a:rPr lang="en-US" sz="600" dirty="0" smtClean="0">
                <a:latin typeface="Montserrat"/>
              </a:rPr>
              <a:t>– In each perfumeries do you use to buy?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768244" y="145562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6768244" y="1167594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68244" y="879562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682031" y="1563638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14%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>
                <a:solidFill>
                  <a:schemeClr val="tx1"/>
                </a:solidFill>
                <a:cs typeface="Calibri" panose="020F0502020204030204" pitchFamily="34" charset="0"/>
              </a:rPr>
              <a:t>Body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treatment products </a:t>
            </a:r>
            <a:r>
              <a:rPr lang="en-US" sz="1400" b="0" kern="0" dirty="0">
                <a:solidFill>
                  <a:schemeClr val="tx1"/>
                </a:solidFill>
                <a:cs typeface="Calibri" panose="020F0502020204030204" pitchFamily="34" charset="0"/>
              </a:rPr>
              <a:t>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 groups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8496944" cy="766957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Perfumes &amp; </a:t>
            </a:r>
            <a:r>
              <a:rPr lang="en-US" dirty="0" err="1" smtClean="0">
                <a:latin typeface="Montserrat" panose="00000500000000000000" pitchFamily="2" charset="0"/>
              </a:rPr>
              <a:t>Companhia</a:t>
            </a:r>
            <a:r>
              <a:rPr lang="en-US" dirty="0" smtClean="0">
                <a:latin typeface="Montserrat" panose="00000500000000000000" pitchFamily="2" charset="0"/>
              </a:rPr>
              <a:t> and </a:t>
            </a:r>
            <a:r>
              <a:rPr lang="en-US" dirty="0" err="1" smtClean="0">
                <a:latin typeface="Montserrat" panose="00000500000000000000" pitchFamily="2" charset="0"/>
              </a:rPr>
              <a:t>Boticário</a:t>
            </a:r>
            <a:r>
              <a:rPr lang="en-US" dirty="0" smtClean="0">
                <a:latin typeface="Montserrat" panose="00000500000000000000" pitchFamily="2" charset="0"/>
              </a:rPr>
              <a:t> are </a:t>
            </a:r>
            <a:r>
              <a:rPr lang="en-US" dirty="0" smtClean="0">
                <a:latin typeface="Montserrat" panose="00000500000000000000" pitchFamily="2" charset="0"/>
              </a:rPr>
              <a:t>the preferred </a:t>
            </a:r>
            <a:r>
              <a:rPr lang="en-US" dirty="0" smtClean="0">
                <a:latin typeface="Montserrat" panose="00000500000000000000" pitchFamily="2" charset="0"/>
              </a:rPr>
              <a:t>stores</a:t>
            </a:r>
            <a:r>
              <a:rPr lang="en-US" dirty="0" smtClean="0">
                <a:latin typeface="Montserrat" panose="00000500000000000000" pitchFamily="2" charset="0"/>
              </a:rPr>
              <a:t/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by </a:t>
            </a:r>
            <a:r>
              <a:rPr lang="en-US" sz="1600" b="0" dirty="0" smtClean="0">
                <a:latin typeface="Montserrat" panose="00000500000000000000" pitchFamily="2" charset="0"/>
              </a:rPr>
              <a:t>Sephora </a:t>
            </a:r>
            <a:endParaRPr lang="en-US" b="0" dirty="0">
              <a:latin typeface="Montserrat" panose="00000500000000000000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660232" y="3003798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1%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>
                <a:solidFill>
                  <a:schemeClr val="tx1"/>
                </a:solidFill>
                <a:cs typeface="Calibri" panose="020F0502020204030204" pitchFamily="34" charset="0"/>
              </a:rPr>
              <a:t>Body treatment products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others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94425445"/>
              </p:ext>
            </p:extLst>
          </p:nvPr>
        </p:nvGraphicFramePr>
        <p:xfrm>
          <a:off x="2915816" y="2715766"/>
          <a:ext cx="3528392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5900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Groups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4863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Others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923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884279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Top Brands more bought (Top 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(135) </a:t>
            </a:r>
            <a:r>
              <a:rPr lang="en-US" sz="600" dirty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(14)</a:t>
            </a:r>
            <a:endParaRPr lang="en-US" sz="600" dirty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Q5 k/l/n/o </a:t>
            </a:r>
            <a:r>
              <a:rPr lang="en-US" sz="600" dirty="0" smtClean="0">
                <a:latin typeface="Montserrat"/>
              </a:rPr>
              <a:t>– Which brands do you buy in Perfumery groups/other perfumeries?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539552" y="123478"/>
            <a:ext cx="8435975" cy="720080"/>
          </a:xfrm>
        </p:spPr>
        <p:txBody>
          <a:bodyPr/>
          <a:lstStyle/>
          <a:p>
            <a:r>
              <a:rPr lang="en-US" dirty="0" err="1" smtClean="0">
                <a:latin typeface="Montserrat" panose="00000500000000000000" pitchFamily="2" charset="0"/>
              </a:rPr>
              <a:t>Boticário</a:t>
            </a:r>
            <a:r>
              <a:rPr lang="en-US" dirty="0" smtClean="0">
                <a:latin typeface="Montserrat" panose="00000500000000000000" pitchFamily="2" charset="0"/>
              </a:rPr>
              <a:t>, </a:t>
            </a:r>
            <a:r>
              <a:rPr lang="en-US" dirty="0" err="1" smtClean="0">
                <a:latin typeface="Montserrat" panose="00000500000000000000" pitchFamily="2" charset="0"/>
              </a:rPr>
              <a:t>Bioderma</a:t>
            </a:r>
            <a:r>
              <a:rPr lang="en-US" dirty="0" smtClean="0">
                <a:latin typeface="Montserrat" panose="00000500000000000000" pitchFamily="2" charset="0"/>
              </a:rPr>
              <a:t> and Nivea are the preferred brands </a:t>
            </a:r>
            <a:r>
              <a:rPr lang="en-US" dirty="0" smtClean="0">
                <a:latin typeface="Montserrat" panose="00000500000000000000" pitchFamily="2" charset="0"/>
              </a:rPr>
              <a:t>in Perfumery </a:t>
            </a:r>
            <a:r>
              <a:rPr lang="en-US" dirty="0" smtClean="0">
                <a:latin typeface="Montserrat" panose="00000500000000000000" pitchFamily="2" charset="0"/>
              </a:rPr>
              <a:t>groups – </a:t>
            </a:r>
            <a:r>
              <a:rPr lang="en-US" sz="1600" b="0" dirty="0" err="1" smtClean="0">
                <a:latin typeface="Montserrat" panose="00000500000000000000" pitchFamily="2" charset="0"/>
              </a:rPr>
              <a:t>Avéne</a:t>
            </a:r>
            <a:r>
              <a:rPr lang="en-US" sz="1600" b="0" dirty="0" smtClean="0">
                <a:latin typeface="Montserrat" panose="00000500000000000000" pitchFamily="2" charset="0"/>
              </a:rPr>
              <a:t> and </a:t>
            </a:r>
            <a:r>
              <a:rPr lang="en-US" sz="1600" b="0" dirty="0" err="1" smtClean="0">
                <a:latin typeface="Montserrat" panose="00000500000000000000" pitchFamily="2" charset="0"/>
              </a:rPr>
              <a:t>Uriage</a:t>
            </a:r>
            <a:r>
              <a:rPr lang="en-US" sz="1600" b="0" dirty="0" smtClean="0">
                <a:latin typeface="Montserrat" panose="00000500000000000000" pitchFamily="2" charset="0"/>
              </a:rPr>
              <a:t> in other perfumeries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242844991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73732"/>
              </p:ext>
            </p:extLst>
          </p:nvPr>
        </p:nvGraphicFramePr>
        <p:xfrm>
          <a:off x="39553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 Groups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547310599"/>
              </p:ext>
            </p:extLst>
          </p:nvPr>
        </p:nvGraphicFramePr>
        <p:xfrm>
          <a:off x="442798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48569"/>
              </p:ext>
            </p:extLst>
          </p:nvPr>
        </p:nvGraphicFramePr>
        <p:xfrm>
          <a:off x="471601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Other Perfumery 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0240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Montserrat"/>
              </a:rPr>
              <a:t>Lips makeup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749857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Category penetration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958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5976664" cy="766957"/>
          </a:xfrm>
        </p:spPr>
        <p:txBody>
          <a:bodyPr/>
          <a:lstStyle/>
          <a:p>
            <a:r>
              <a:rPr lang="en-US" sz="1800" dirty="0" smtClean="0"/>
              <a:t>40% bought Lips makeup in </a:t>
            </a:r>
            <a:r>
              <a:rPr lang="en-US" sz="1800" dirty="0" smtClean="0"/>
              <a:t>2020</a:t>
            </a:r>
            <a:br>
              <a:rPr lang="en-US" sz="1800" dirty="0" smtClean="0"/>
            </a:br>
            <a:r>
              <a:rPr lang="en-US" sz="1400" b="0" dirty="0" smtClean="0"/>
              <a:t>The majority in Perfumery groups channel</a:t>
            </a:r>
            <a:endParaRPr lang="en-US" sz="1400" b="0" dirty="0"/>
          </a:p>
        </p:txBody>
      </p:sp>
      <p:sp>
        <p:nvSpPr>
          <p:cNvPr id="6" name="Title 5"/>
          <p:cNvSpPr>
            <a:spLocks noGrp="1"/>
          </p:cNvSpPr>
          <p:nvPr>
            <p:ph type="ctrTitle" idx="2"/>
          </p:nvPr>
        </p:nvSpPr>
        <p:spPr>
          <a:xfrm>
            <a:off x="6685832" y="2913646"/>
            <a:ext cx="2134640" cy="522200"/>
          </a:xfrm>
        </p:spPr>
        <p:txBody>
          <a:bodyPr/>
          <a:lstStyle/>
          <a:p>
            <a:r>
              <a:rPr lang="en-US" sz="1600" b="0" dirty="0" smtClean="0">
                <a:cs typeface="Calibri" panose="020F0502020204030204" pitchFamily="34" charset="0"/>
              </a:rPr>
              <a:t>» </a:t>
            </a:r>
            <a:r>
              <a:rPr lang="en-US" sz="1600" b="0" dirty="0" smtClean="0">
                <a:cs typeface="Calibri" panose="020F0502020204030204" pitchFamily="34" charset="0"/>
              </a:rPr>
              <a:t>36% </a:t>
            </a:r>
            <a:r>
              <a:rPr lang="en-US" sz="1600" b="0" dirty="0" smtClean="0">
                <a:cs typeface="Calibri" panose="020F0502020204030204" pitchFamily="34" charset="0"/>
              </a:rPr>
              <a:t>for own usage » </a:t>
            </a:r>
            <a:r>
              <a:rPr lang="en-US" sz="1600" b="0" dirty="0" smtClean="0">
                <a:cs typeface="Calibri" panose="020F0502020204030204" pitchFamily="34" charset="0"/>
              </a:rPr>
              <a:t>27% </a:t>
            </a:r>
            <a:r>
              <a:rPr lang="en-US" sz="1600" b="0" dirty="0" smtClean="0">
                <a:cs typeface="Calibri" panose="020F0502020204030204" pitchFamily="34" charset="0"/>
              </a:rPr>
              <a:t>for offer</a:t>
            </a:r>
            <a:endParaRPr lang="en-US" sz="1600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552728" y="1209774"/>
            <a:ext cx="2591272" cy="143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40%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bought Lips makeup for </a:t>
            </a:r>
            <a:r>
              <a:rPr lang="en-US" sz="1800" b="0" kern="0" dirty="0" smtClean="0">
                <a:cs typeface="Calibri" panose="020F0502020204030204" pitchFamily="34" charset="0"/>
              </a:rPr>
              <a:t>own usage or offer</a:t>
            </a:r>
            <a:endParaRPr lang="en-US" sz="1800" b="0" kern="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660232" y="4209790"/>
            <a:ext cx="2134640" cy="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200" b="0" kern="0" dirty="0">
                <a:cs typeface="Calibri" panose="020F0502020204030204" pitchFamily="34" charset="0"/>
              </a:rPr>
              <a:t>(</a:t>
            </a:r>
            <a:r>
              <a:rPr lang="en-US" sz="1200" b="0" kern="0" dirty="0" smtClean="0">
                <a:cs typeface="Calibri" panose="020F0502020204030204" pitchFamily="34" charset="0"/>
              </a:rPr>
              <a:t> </a:t>
            </a:r>
            <a:r>
              <a:rPr lang="en-US" sz="1200" b="0" kern="0" dirty="0" smtClean="0">
                <a:cs typeface="Calibri" panose="020F0502020204030204" pitchFamily="34" charset="0"/>
              </a:rPr>
              <a:t>36% </a:t>
            </a:r>
            <a:r>
              <a:rPr lang="en-US" sz="1200" b="0" kern="0" dirty="0" smtClean="0">
                <a:cs typeface="Calibri" panose="020F0502020204030204" pitchFamily="34" charset="0"/>
              </a:rPr>
              <a:t>in 2019*)</a:t>
            </a:r>
          </a:p>
          <a:p>
            <a:r>
              <a:rPr lang="en-US" sz="1000" b="0" kern="0" dirty="0">
                <a:cs typeface="Calibri" panose="020F0502020204030204" pitchFamily="34" charset="0"/>
              </a:rPr>
              <a:t>* CATI methodology with lower social class</a:t>
            </a:r>
            <a:endParaRPr lang="en-US" sz="10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517811926"/>
              </p:ext>
            </p:extLst>
          </p:nvPr>
        </p:nvGraphicFramePr>
        <p:xfrm>
          <a:off x="323528" y="1563638"/>
          <a:ext cx="52802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58487"/>
              </p:ext>
            </p:extLst>
          </p:nvPr>
        </p:nvGraphicFramePr>
        <p:xfrm>
          <a:off x="251520" y="11037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Lips Makeup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Category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Penetration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% of Shoppers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4650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Q6a/b-During </a:t>
            </a:r>
            <a:r>
              <a:rPr lang="en-US" sz="600" dirty="0" smtClean="0">
                <a:latin typeface="Montserrat"/>
              </a:rPr>
              <a:t>2020, did you bought </a:t>
            </a:r>
            <a:r>
              <a:rPr lang="en-US" sz="600" dirty="0" smtClean="0">
                <a:latin typeface="Montserrat"/>
              </a:rPr>
              <a:t>Lips makeup products for </a:t>
            </a:r>
            <a:r>
              <a:rPr lang="en-US" sz="600" dirty="0" smtClean="0">
                <a:latin typeface="Montserrat"/>
              </a:rPr>
              <a:t>you or for offer in any of this places?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1520" y="2499742"/>
            <a:ext cx="3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flipH="1">
            <a:off x="4355976" y="1620732"/>
            <a:ext cx="1440160" cy="756084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Montserrat" panose="00000500000000000000" pitchFamily="2" charset="0"/>
              </a:rPr>
              <a:t>19% </a:t>
            </a:r>
            <a:endParaRPr lang="en-US" sz="1400" b="1" dirty="0" smtClean="0">
              <a:latin typeface="Montserrat" panose="00000500000000000000" pitchFamily="2" charset="0"/>
            </a:endParaRPr>
          </a:p>
          <a:p>
            <a:pPr algn="ctr"/>
            <a:r>
              <a:rPr lang="en-US" sz="1000" dirty="0" smtClean="0">
                <a:latin typeface="Montserrat" panose="00000500000000000000" pitchFamily="2" charset="0"/>
              </a:rPr>
              <a:t>buy in Perfumeries</a:t>
            </a:r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95536" y="51470"/>
            <a:ext cx="5901000" cy="1008112"/>
          </a:xfrm>
        </p:spPr>
        <p:txBody>
          <a:bodyPr/>
          <a:lstStyle/>
          <a:p>
            <a:r>
              <a:rPr lang="en-US" dirty="0" smtClean="0"/>
              <a:t>Fragrances is the category where Perfumery channel has more weight either in volume as in value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97771"/>
              </p:ext>
            </p:extLst>
          </p:nvPr>
        </p:nvGraphicFramePr>
        <p:xfrm>
          <a:off x="107504" y="1707654"/>
          <a:ext cx="6096000" cy="27127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32000"/>
                <a:gridCol w="2032000"/>
                <a:gridCol w="2032000"/>
              </a:tblGrid>
              <a:tr h="153017"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Montserrat" panose="00000500000000000000" pitchFamily="2" charset="0"/>
                        </a:rPr>
                        <a:t>Volume</a:t>
                      </a:r>
                      <a:endParaRPr lang="en-US" sz="12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Montserrat" panose="00000500000000000000" pitchFamily="2" charset="0"/>
                        </a:rPr>
                        <a:t>Value</a:t>
                      </a:r>
                      <a:endParaRPr lang="en-US" sz="12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  <a:tr h="153017">
                <a:tc>
                  <a:txBody>
                    <a:bodyPr/>
                    <a:lstStyle/>
                    <a:p>
                      <a:pPr algn="l"/>
                      <a:r>
                        <a:rPr lang="en-US" sz="1000" b="1" noProof="0" dirty="0" smtClean="0">
                          <a:latin typeface="Montserrat" panose="00000500000000000000" pitchFamily="2" charset="0"/>
                        </a:rPr>
                        <a:t>Fragrances</a:t>
                      </a:r>
                      <a:endParaRPr lang="en-US" sz="1000" b="1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 smtClean="0">
                          <a:latin typeface="Montserrat" panose="00000500000000000000" pitchFamily="2" charset="0"/>
                        </a:rPr>
                        <a:t>51%</a:t>
                      </a:r>
                      <a:endParaRPr lang="en-US" sz="1000" b="1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 smtClean="0">
                          <a:latin typeface="Montserrat" panose="00000500000000000000" pitchFamily="2" charset="0"/>
                        </a:rPr>
                        <a:t>69%</a:t>
                      </a:r>
                      <a:endParaRPr lang="en-US" sz="1000" b="1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  <a:tr h="153017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Face creams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39%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44%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  <a:tr h="153017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Face Cleaning Products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26%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39%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  <a:tr h="153017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Body moisturizing creams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26%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36%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  <a:tr h="153017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Body Treatment creams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20%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48%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  <a:tr h="153017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Lips makeup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17%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51%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  <a:tr h="153017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Eyes</a:t>
                      </a:r>
                      <a:r>
                        <a:rPr lang="en-US" sz="1000" baseline="0" noProof="0" dirty="0" smtClean="0">
                          <a:latin typeface="Montserrat" panose="00000500000000000000" pitchFamily="2" charset="0"/>
                        </a:rPr>
                        <a:t> makeup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14%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43%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  <a:tr h="153017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Face makeup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15%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59%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  <a:tr h="153017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Nails polish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15%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52%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  <a:tr h="153017"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Sunscreen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10%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30%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69123"/>
              </p:ext>
            </p:extLst>
          </p:nvPr>
        </p:nvGraphicFramePr>
        <p:xfrm>
          <a:off x="107504" y="1347614"/>
          <a:ext cx="3888432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Perfumery Channel weight </a:t>
                      </a:r>
                      <a:r>
                        <a:rPr lang="en-US" sz="1000" b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(estimated)</a:t>
                      </a:r>
                      <a:endParaRPr lang="en-US" sz="1000" b="0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3528" y="4671015"/>
            <a:ext cx="43924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Montserrat" panose="00000500000000000000" pitchFamily="2" charset="0"/>
              </a:rPr>
              <a:t>* Results estimation with base in a survey applied among consumers</a:t>
            </a:r>
            <a:endParaRPr lang="en-US" sz="7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565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Purchase frequency &amp; characterization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57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86280817"/>
              </p:ext>
            </p:extLst>
          </p:nvPr>
        </p:nvGraphicFramePr>
        <p:xfrm>
          <a:off x="0" y="199568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59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 smtClean="0"/>
              <a:t>Base: Total buy in each channel </a:t>
            </a:r>
            <a:r>
              <a:rPr lang="en-US" sz="600" dirty="0" smtClean="0"/>
              <a:t>(140/ 48/ 11*/ 14* </a:t>
            </a:r>
            <a:r>
              <a:rPr lang="en-US" sz="600" dirty="0" smtClean="0"/>
              <a:t>/ </a:t>
            </a:r>
            <a:r>
              <a:rPr lang="en-US" sz="600" dirty="0" smtClean="0"/>
              <a:t>92/ 42/ 64/ 29/ 56 / 91)</a:t>
            </a:r>
            <a:endParaRPr lang="en-US" sz="600" dirty="0" smtClean="0"/>
          </a:p>
          <a:p>
            <a:r>
              <a:rPr lang="en-US" sz="600" dirty="0" smtClean="0"/>
              <a:t>Q6c </a:t>
            </a:r>
            <a:r>
              <a:rPr lang="en-US" sz="600" dirty="0" smtClean="0"/>
              <a:t>– How often do you buy </a:t>
            </a:r>
            <a:r>
              <a:rPr lang="en-US" sz="600" dirty="0" smtClean="0"/>
              <a:t>Lips makeup</a:t>
            </a:r>
            <a:r>
              <a:rPr lang="en-US" sz="600" dirty="0" smtClean="0"/>
              <a:t> </a:t>
            </a:r>
            <a:r>
              <a:rPr lang="en-US" sz="600" dirty="0" smtClean="0"/>
              <a:t> </a:t>
            </a:r>
            <a:r>
              <a:rPr lang="en-US" sz="600" dirty="0" smtClean="0"/>
              <a:t>for you or for offer in…?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60297"/>
              </p:ext>
            </p:extLst>
          </p:nvPr>
        </p:nvGraphicFramePr>
        <p:xfrm>
          <a:off x="35496" y="1563638"/>
          <a:ext cx="8856983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648071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Annual Average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 Frequency of </a:t>
                      </a:r>
                      <a:r>
                        <a:rPr lang="en-US" sz="900" b="1" baseline="0" noProof="0" dirty="0" smtClean="0">
                          <a:latin typeface="Montserrat"/>
                        </a:rPr>
                        <a:t>Purchase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18694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Lips makeup is bought in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average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3 to 4 times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in a year</a:t>
            </a:r>
            <a:endParaRPr lang="en-US" sz="1900" dirty="0">
              <a:latin typeface="Montserrat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33636"/>
              </p:ext>
            </p:extLst>
          </p:nvPr>
        </p:nvGraphicFramePr>
        <p:xfrm>
          <a:off x="107504" y="987574"/>
          <a:ext cx="273630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Lips makeup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Purchase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Frequency of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purchas</a:t>
                      </a:r>
                      <a:r>
                        <a:rPr lang="en-US" sz="900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per </a:t>
                      </a: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7538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51719679"/>
              </p:ext>
            </p:extLst>
          </p:nvPr>
        </p:nvGraphicFramePr>
        <p:xfrm>
          <a:off x="179512" y="2355726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64023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latin typeface="Montserrat"/>
              </a:defRPr>
            </a:lvl1pPr>
          </a:lstStyle>
          <a:p>
            <a:r>
              <a:rPr lang="en-US" sz="600" dirty="0" smtClean="0"/>
              <a:t>Values in % and Average Score</a:t>
            </a:r>
          </a:p>
          <a:p>
            <a:r>
              <a:rPr lang="en-US" sz="600" dirty="0"/>
              <a:t>Base: Total buy in each channel (140/ 48/ 11*/ 14* / 92/ 42/ 64/ 29/ 56 / 91)</a:t>
            </a:r>
          </a:p>
          <a:p>
            <a:r>
              <a:rPr lang="en-US" sz="600" dirty="0" smtClean="0"/>
              <a:t>Q6d/e </a:t>
            </a:r>
            <a:r>
              <a:rPr lang="en-US" sz="600" dirty="0" smtClean="0"/>
              <a:t>– How many units </a:t>
            </a:r>
            <a:r>
              <a:rPr lang="en-US" sz="600" dirty="0" smtClean="0"/>
              <a:t>did </a:t>
            </a:r>
            <a:r>
              <a:rPr lang="en-US" sz="600" dirty="0" smtClean="0"/>
              <a:t>you bought last time? How much did you spent?</a:t>
            </a:r>
            <a:endParaRPr lang="en-US" sz="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896196"/>
              </p:ext>
            </p:extLst>
          </p:nvPr>
        </p:nvGraphicFramePr>
        <p:xfrm>
          <a:off x="179510" y="1737512"/>
          <a:ext cx="8712968" cy="258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6853"/>
                <a:gridCol w="837407"/>
                <a:gridCol w="777592"/>
                <a:gridCol w="834762"/>
                <a:gridCol w="722211"/>
                <a:gridCol w="794432"/>
                <a:gridCol w="758964"/>
                <a:gridCol w="757680"/>
                <a:gridCol w="737689"/>
                <a:gridCol w="737689"/>
                <a:gridCol w="737689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% Shoppers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9%</a:t>
                      </a:r>
                      <a:endParaRPr lang="pt-PT" sz="9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23970"/>
              </p:ext>
            </p:extLst>
          </p:nvPr>
        </p:nvGraphicFramePr>
        <p:xfrm>
          <a:off x="107504" y="98757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Lips makeup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Characterization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Number of Units bought last time and Value Spent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595437"/>
              </p:ext>
            </p:extLst>
          </p:nvPr>
        </p:nvGraphicFramePr>
        <p:xfrm>
          <a:off x="179512" y="2143126"/>
          <a:ext cx="8784978" cy="356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62737"/>
                <a:gridCol w="902566"/>
                <a:gridCol w="782224"/>
                <a:gridCol w="782224"/>
                <a:gridCol w="858480"/>
                <a:gridCol w="726819"/>
                <a:gridCol w="799501"/>
                <a:gridCol w="804265"/>
                <a:gridCol w="722054"/>
                <a:gridCol w="722054"/>
                <a:gridCol w="722054"/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900" b="1" noProof="0" dirty="0" smtClean="0">
                          <a:latin typeface="Montserrat"/>
                        </a:rPr>
                        <a:t>Average units bought</a:t>
                      </a:r>
                      <a:endParaRPr lang="en-US" sz="900" b="1" noProof="0" dirty="0">
                        <a:latin typeface="Montserrat"/>
                      </a:endParaRPr>
                    </a:p>
                  </a:txBody>
                  <a:tcPr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2,09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1,98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23478"/>
            <a:ext cx="8101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Who buys Lips makeup tend to spend between 13€ and 50€ and buy in average 2 to 3 units</a:t>
            </a:r>
          </a:p>
        </p:txBody>
      </p:sp>
    </p:spTree>
    <p:extLst>
      <p:ext uri="{BB962C8B-B14F-4D97-AF65-F5344CB8AC3E}">
        <p14:creationId xmlns:p14="http://schemas.microsoft.com/office/powerpoint/2010/main" val="33921683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34575829"/>
              </p:ext>
            </p:extLst>
          </p:nvPr>
        </p:nvGraphicFramePr>
        <p:xfrm>
          <a:off x="463720" y="1914273"/>
          <a:ext cx="8160568" cy="284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173884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1/3 perceived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that they spent less on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lips makeup during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2020</a:t>
            </a:r>
            <a:endParaRPr lang="en-US" sz="1900" b="1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Interviews (1000)</a:t>
            </a:r>
          </a:p>
          <a:p>
            <a:r>
              <a:rPr lang="en-US" sz="600" dirty="0" smtClean="0">
                <a:latin typeface="Montserrat"/>
              </a:rPr>
              <a:t>Q6f- </a:t>
            </a:r>
            <a:r>
              <a:rPr lang="en-US" sz="600" dirty="0" smtClean="0">
                <a:latin typeface="Montserrat"/>
              </a:rPr>
              <a:t>Comparatively with previous year, would you say that…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374524"/>
              </p:ext>
            </p:extLst>
          </p:nvPr>
        </p:nvGraphicFramePr>
        <p:xfrm>
          <a:off x="107504" y="987574"/>
          <a:ext cx="36004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Lips makeup products Purchase </a:t>
                      </a: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Evolution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Shopper Perception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4443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Reasons to choose or not Perfumeries channel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594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17388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Perfumery channel chosen for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the good value for money and </a:t>
            </a:r>
            <a:r>
              <a:rPr lang="en-US" sz="1900" b="1" dirty="0" smtClean="0">
                <a:latin typeface="Montserrat"/>
                <a:cs typeface="Calibri" panose="020F0502020204030204" pitchFamily="34" charset="0"/>
              </a:rPr>
              <a:t>brands</a:t>
            </a:r>
          </a:p>
          <a:p>
            <a:r>
              <a:rPr lang="en-US" sz="1600" dirty="0" smtClean="0">
                <a:latin typeface="Montserrat"/>
                <a:cs typeface="Calibri" panose="020F0502020204030204" pitchFamily="34" charset="0"/>
              </a:rPr>
              <a:t>While other channels more for the Prices and Promotions</a:t>
            </a:r>
            <a:endParaRPr lang="en-US" sz="1600" dirty="0">
              <a:latin typeface="Montserra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879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each channel </a:t>
            </a:r>
            <a:r>
              <a:rPr lang="en-US" sz="600" dirty="0" smtClean="0">
                <a:latin typeface="Montserrat"/>
              </a:rPr>
              <a:t>(188/ 64/ 117/ 80/  98 </a:t>
            </a:r>
            <a:r>
              <a:rPr lang="en-US" sz="600" dirty="0" smtClean="0">
                <a:latin typeface="Montserrat"/>
              </a:rPr>
              <a:t>)</a:t>
            </a:r>
          </a:p>
          <a:p>
            <a:r>
              <a:rPr lang="en-US" sz="600" dirty="0" smtClean="0">
                <a:latin typeface="Montserrat"/>
              </a:rPr>
              <a:t>Q6i </a:t>
            </a:r>
            <a:r>
              <a:rPr lang="en-US" sz="600" dirty="0" smtClean="0">
                <a:latin typeface="Montserrat"/>
              </a:rPr>
              <a:t>– Why did you buy fragrances in…?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98147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 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Reasons of purchase vs. other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975539427"/>
              </p:ext>
            </p:extLst>
          </p:nvPr>
        </p:nvGraphicFramePr>
        <p:xfrm>
          <a:off x="-36512" y="2139702"/>
          <a:ext cx="4392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623671645"/>
              </p:ext>
            </p:extLst>
          </p:nvPr>
        </p:nvGraphicFramePr>
        <p:xfrm>
          <a:off x="327585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211423368"/>
              </p:ext>
            </p:extLst>
          </p:nvPr>
        </p:nvGraphicFramePr>
        <p:xfrm>
          <a:off x="4716016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679988445"/>
              </p:ext>
            </p:extLst>
          </p:nvPr>
        </p:nvGraphicFramePr>
        <p:xfrm>
          <a:off x="7236296" y="2141396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63695"/>
              </p:ext>
            </p:extLst>
          </p:nvPr>
        </p:nvGraphicFramePr>
        <p:xfrm>
          <a:off x="2123728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83592"/>
              </p:ext>
            </p:extLst>
          </p:nvPr>
        </p:nvGraphicFramePr>
        <p:xfrm>
          <a:off x="3540224" y="1851670"/>
          <a:ext cx="1031776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1776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Catalogue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40311"/>
              </p:ext>
            </p:extLst>
          </p:nvPr>
        </p:nvGraphicFramePr>
        <p:xfrm>
          <a:off x="6132712" y="1707654"/>
          <a:ext cx="1175792" cy="39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Pharmacy &amp; Health Areas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54834"/>
              </p:ext>
            </p:extLst>
          </p:nvPr>
        </p:nvGraphicFramePr>
        <p:xfrm>
          <a:off x="7380312" y="1851670"/>
          <a:ext cx="1679848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79848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err="1" smtClean="0">
                          <a:latin typeface="Montserrat" panose="00000500000000000000" pitchFamily="2" charset="0"/>
                        </a:rPr>
                        <a:t>Hiper</a:t>
                      </a:r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/Supermarket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32306289"/>
              </p:ext>
            </p:extLst>
          </p:nvPr>
        </p:nvGraphicFramePr>
        <p:xfrm>
          <a:off x="6084168" y="2139702"/>
          <a:ext cx="180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37951"/>
              </p:ext>
            </p:extLst>
          </p:nvPr>
        </p:nvGraphicFramePr>
        <p:xfrm>
          <a:off x="4764360" y="1851670"/>
          <a:ext cx="1175792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792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Makeup Stores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787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5729518" cy="766957"/>
          </a:xfrm>
        </p:spPr>
        <p:txBody>
          <a:bodyPr/>
          <a:lstStyle/>
          <a:p>
            <a:r>
              <a:rPr lang="en-US" dirty="0" smtClean="0"/>
              <a:t>The main reason </a:t>
            </a:r>
            <a:r>
              <a:rPr lang="en-US" dirty="0" smtClean="0"/>
              <a:t>to </a:t>
            </a:r>
            <a:r>
              <a:rPr lang="en-US" dirty="0" smtClean="0"/>
              <a:t>not buy </a:t>
            </a:r>
            <a:r>
              <a:rPr lang="en-US" dirty="0" smtClean="0"/>
              <a:t>lips makeup </a:t>
            </a:r>
            <a:r>
              <a:rPr lang="en-US" dirty="0" smtClean="0"/>
              <a:t>in Perfumeries are the “higher prices</a:t>
            </a:r>
            <a:r>
              <a:rPr lang="en-US" dirty="0" smtClean="0"/>
              <a:t>”</a:t>
            </a:r>
            <a:endParaRPr lang="en-US" b="0" dirty="0"/>
          </a:p>
        </p:txBody>
      </p:sp>
      <p:sp>
        <p:nvSpPr>
          <p:cNvPr id="8" name="Chevron 7"/>
          <p:cNvSpPr/>
          <p:nvPr/>
        </p:nvSpPr>
        <p:spPr>
          <a:xfrm rot="5400000">
            <a:off x="6768244" y="95157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768244" y="663538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6768244" y="37550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673945" y="1347614"/>
            <a:ext cx="2362551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/>
              <a:t>21%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800" b="0" kern="0" dirty="0" smtClean="0">
                <a:cs typeface="Calibri" panose="020F0502020204030204" pitchFamily="34" charset="0"/>
              </a:rPr>
              <a:t>buy Lips makeup </a:t>
            </a:r>
            <a:r>
              <a:rPr lang="en-US" sz="1800" b="0" kern="0" dirty="0" smtClean="0">
                <a:cs typeface="Calibri" panose="020F0502020204030204" pitchFamily="34" charset="0"/>
              </a:rPr>
              <a:t>but don’t do it in Perfumeries'</a:t>
            </a:r>
            <a:endParaRPr lang="en-US" sz="1800" b="0" kern="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55767354"/>
              </p:ext>
            </p:extLst>
          </p:nvPr>
        </p:nvGraphicFramePr>
        <p:xfrm>
          <a:off x="323528" y="1851670"/>
          <a:ext cx="51125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86651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Consideration &amp; Reasons to not buy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</a:t>
            </a:r>
            <a:r>
              <a:rPr lang="en-US" sz="600" dirty="0" smtClean="0">
                <a:latin typeface="Montserrat"/>
              </a:rPr>
              <a:t>lips makeup but </a:t>
            </a:r>
            <a:r>
              <a:rPr lang="en-US" sz="600" dirty="0" smtClean="0">
                <a:latin typeface="Montserrat"/>
              </a:rPr>
              <a:t>not in Perfumeries </a:t>
            </a:r>
            <a:r>
              <a:rPr lang="en-US" sz="600" dirty="0" smtClean="0">
                <a:latin typeface="Montserrat"/>
              </a:rPr>
              <a:t>(211)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Q6g/h </a:t>
            </a:r>
            <a:r>
              <a:rPr lang="en-US" sz="600" dirty="0" smtClean="0">
                <a:latin typeface="Montserrat"/>
              </a:rPr>
              <a:t>– When you plan to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do you consider Perfumeries? Why don’t you buy </a:t>
            </a:r>
            <a:r>
              <a:rPr lang="en-US" sz="600" dirty="0" smtClean="0">
                <a:latin typeface="Montserrat"/>
              </a:rPr>
              <a:t>… </a:t>
            </a:r>
            <a:r>
              <a:rPr lang="en-US" sz="600" dirty="0" smtClean="0">
                <a:latin typeface="Montserrat"/>
              </a:rPr>
              <a:t>in Perfumeries?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216" y="321982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… but </a:t>
            </a:r>
            <a:r>
              <a:rPr lang="en-US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44% 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of them consider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to buy in Perfumeries</a:t>
            </a:r>
          </a:p>
        </p:txBody>
      </p:sp>
    </p:spTree>
    <p:extLst>
      <p:ext uri="{BB962C8B-B14F-4D97-AF65-F5344CB8AC3E}">
        <p14:creationId xmlns:p14="http://schemas.microsoft.com/office/powerpoint/2010/main" val="40285353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>
                <a:latin typeface="Montserrat" panose="00000500000000000000" pitchFamily="2" charset="0"/>
              </a:rPr>
              <a:t>Engagement with Stores and Brands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176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34751559"/>
              </p:ext>
            </p:extLst>
          </p:nvPr>
        </p:nvGraphicFramePr>
        <p:xfrm>
          <a:off x="323528" y="185167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75210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Stores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 smtClean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(174) </a:t>
            </a:r>
            <a:r>
              <a:rPr lang="en-US" sz="600" dirty="0" smtClean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(22)</a:t>
            </a:r>
            <a:endParaRPr lang="en-US" sz="600" dirty="0" smtClean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Q6j/m </a:t>
            </a:r>
            <a:r>
              <a:rPr lang="en-US" sz="600" dirty="0" smtClean="0">
                <a:latin typeface="Montserrat"/>
              </a:rPr>
              <a:t>– In each perfumeries do you use to buy?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768244" y="1455626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6768244" y="1167594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6768244" y="879562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733256" y="1347614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17%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Lips makeup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 groups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9552" y="112605"/>
            <a:ext cx="8496944" cy="766957"/>
          </a:xfrm>
        </p:spPr>
        <p:txBody>
          <a:bodyPr/>
          <a:lstStyle/>
          <a:p>
            <a:r>
              <a:rPr lang="en-US" dirty="0" smtClean="0">
                <a:latin typeface="Montserrat" panose="00000500000000000000" pitchFamily="2" charset="0"/>
              </a:rPr>
              <a:t>Perfumes &amp; </a:t>
            </a:r>
            <a:r>
              <a:rPr lang="en-US" dirty="0" err="1" smtClean="0">
                <a:latin typeface="Montserrat" panose="00000500000000000000" pitchFamily="2" charset="0"/>
              </a:rPr>
              <a:t>Companhia</a:t>
            </a:r>
            <a:r>
              <a:rPr lang="en-US" dirty="0" smtClean="0">
                <a:latin typeface="Montserrat" panose="00000500000000000000" pitchFamily="2" charset="0"/>
              </a:rPr>
              <a:t> and Sephora </a:t>
            </a:r>
            <a:r>
              <a:rPr lang="en-US" dirty="0" smtClean="0">
                <a:latin typeface="Montserrat" panose="00000500000000000000" pitchFamily="2" charset="0"/>
              </a:rPr>
              <a:t>leads as the preferred store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by </a:t>
            </a:r>
            <a:r>
              <a:rPr lang="en-US" sz="1600" b="0" dirty="0" err="1" smtClean="0">
                <a:latin typeface="Montserrat" panose="00000500000000000000" pitchFamily="2" charset="0"/>
              </a:rPr>
              <a:t>Boticário</a:t>
            </a:r>
            <a:r>
              <a:rPr lang="en-US" sz="1600" b="0" dirty="0" smtClean="0">
                <a:latin typeface="Montserrat" panose="00000500000000000000" pitchFamily="2" charset="0"/>
              </a:rPr>
              <a:t> and </a:t>
            </a:r>
            <a:r>
              <a:rPr lang="en-US" sz="1600" b="0" dirty="0" smtClean="0">
                <a:latin typeface="Montserrat" panose="00000500000000000000" pitchFamily="2" charset="0"/>
              </a:rPr>
              <a:t>Douglas </a:t>
            </a:r>
            <a:endParaRPr lang="en-US" b="0" dirty="0">
              <a:latin typeface="Montserrat" panose="00000500000000000000" pitchFamily="2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6711457" y="2721942"/>
            <a:ext cx="2447256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2%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buy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Lips makeup in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others </a:t>
            </a:r>
            <a:r>
              <a:rPr lang="en-US" sz="14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Perfumeries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616169931"/>
              </p:ext>
            </p:extLst>
          </p:nvPr>
        </p:nvGraphicFramePr>
        <p:xfrm>
          <a:off x="2915816" y="2715766"/>
          <a:ext cx="3528392" cy="215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5900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Groups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48639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 err="1" smtClean="0">
                <a:latin typeface="Montserrat Black" panose="00000A00000000000000" pitchFamily="2" charset="0"/>
              </a:rPr>
              <a:t>Others</a:t>
            </a:r>
            <a:endParaRPr lang="pt-PT" sz="1000" b="1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093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84492"/>
              </p:ext>
            </p:extLst>
          </p:nvPr>
        </p:nvGraphicFramePr>
        <p:xfrm>
          <a:off x="251520" y="1235214"/>
          <a:ext cx="388843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Engagement with</a:t>
                      </a:r>
                      <a:r>
                        <a:rPr lang="en-US" sz="1000" b="1" baseline="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 Perfumeries channel</a:t>
                      </a:r>
                      <a:endParaRPr lang="en-US" sz="1000" b="1" noProof="0" dirty="0" smtClean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| Top Brands more bought (Top 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45879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Montserrat"/>
              </a:rPr>
              <a:t>Values in %</a:t>
            </a:r>
          </a:p>
          <a:p>
            <a:r>
              <a:rPr lang="en-US" sz="600" dirty="0">
                <a:latin typeface="Montserrat"/>
              </a:rPr>
              <a:t>Base: Total buy in Perfumeries groups </a:t>
            </a:r>
            <a:r>
              <a:rPr lang="en-US" sz="600" dirty="0" smtClean="0">
                <a:latin typeface="Montserrat"/>
              </a:rPr>
              <a:t>(174) </a:t>
            </a:r>
            <a:r>
              <a:rPr lang="en-US" sz="600" dirty="0">
                <a:latin typeface="Montserrat"/>
              </a:rPr>
              <a:t>/ in others Perfumeries </a:t>
            </a:r>
            <a:r>
              <a:rPr lang="en-US" sz="600" dirty="0" smtClean="0">
                <a:latin typeface="Montserrat"/>
              </a:rPr>
              <a:t>(22)</a:t>
            </a:r>
            <a:endParaRPr lang="en-US" sz="600" dirty="0">
              <a:latin typeface="Montserrat"/>
            </a:endParaRPr>
          </a:p>
          <a:p>
            <a:r>
              <a:rPr lang="en-US" sz="600" dirty="0" smtClean="0">
                <a:latin typeface="Montserrat"/>
              </a:rPr>
              <a:t>Q6 k/l/n/o </a:t>
            </a:r>
            <a:r>
              <a:rPr lang="en-US" sz="600" dirty="0" smtClean="0">
                <a:latin typeface="Montserrat"/>
              </a:rPr>
              <a:t>– Which brands do you buy in Perfumery groups/other perfumeries?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539552" y="123478"/>
            <a:ext cx="8435975" cy="720080"/>
          </a:xfrm>
        </p:spPr>
        <p:txBody>
          <a:bodyPr/>
          <a:lstStyle/>
          <a:p>
            <a:r>
              <a:rPr lang="en-US" dirty="0" err="1" smtClean="0">
                <a:latin typeface="Montserrat" panose="00000500000000000000" pitchFamily="2" charset="0"/>
              </a:rPr>
              <a:t>L’Oreal</a:t>
            </a:r>
            <a:r>
              <a:rPr lang="en-US" dirty="0" smtClean="0">
                <a:latin typeface="Montserrat" panose="00000500000000000000" pitchFamily="2" charset="0"/>
              </a:rPr>
              <a:t> is the preferred brand </a:t>
            </a:r>
            <a:r>
              <a:rPr lang="en-US" dirty="0" smtClean="0">
                <a:latin typeface="Montserrat" panose="00000500000000000000" pitchFamily="2" charset="0"/>
              </a:rPr>
              <a:t>in Perfumery </a:t>
            </a:r>
            <a:r>
              <a:rPr lang="en-US" dirty="0" smtClean="0">
                <a:latin typeface="Montserrat" panose="00000500000000000000" pitchFamily="2" charset="0"/>
              </a:rPr>
              <a:t>channel</a:t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600" b="0" dirty="0" smtClean="0">
                <a:latin typeface="Montserrat" panose="00000500000000000000" pitchFamily="2" charset="0"/>
              </a:rPr>
              <a:t>Followed by </a:t>
            </a:r>
            <a:r>
              <a:rPr lang="en-US" sz="1600" b="0" dirty="0" err="1" smtClean="0">
                <a:latin typeface="Montserrat" panose="00000500000000000000" pitchFamily="2" charset="0"/>
              </a:rPr>
              <a:t>Boticário</a:t>
            </a:r>
            <a:r>
              <a:rPr lang="en-US" sz="1600" b="0" dirty="0" smtClean="0">
                <a:latin typeface="Montserrat" panose="00000500000000000000" pitchFamily="2" charset="0"/>
              </a:rPr>
              <a:t>, </a:t>
            </a:r>
            <a:r>
              <a:rPr lang="en-US" sz="1600" b="0" dirty="0" err="1" smtClean="0">
                <a:latin typeface="Montserrat" panose="00000500000000000000" pitchFamily="2" charset="0"/>
              </a:rPr>
              <a:t>Maybeline</a:t>
            </a:r>
            <a:r>
              <a:rPr lang="en-US" sz="1600" b="0" dirty="0" smtClean="0">
                <a:latin typeface="Montserrat" panose="00000500000000000000" pitchFamily="2" charset="0"/>
              </a:rPr>
              <a:t>, </a:t>
            </a:r>
            <a:r>
              <a:rPr lang="en-US" sz="1600" b="0" dirty="0" err="1" smtClean="0">
                <a:latin typeface="Montserrat" panose="00000500000000000000" pitchFamily="2" charset="0"/>
              </a:rPr>
              <a:t>Kiko</a:t>
            </a:r>
            <a:r>
              <a:rPr lang="en-US" sz="1600" b="0" dirty="0" smtClean="0">
                <a:latin typeface="Montserrat" panose="00000500000000000000" pitchFamily="2" charset="0"/>
              </a:rPr>
              <a:t>, Sephora and Avon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406363534"/>
              </p:ext>
            </p:extLst>
          </p:nvPr>
        </p:nvGraphicFramePr>
        <p:xfrm>
          <a:off x="10750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55238"/>
              </p:ext>
            </p:extLst>
          </p:nvPr>
        </p:nvGraphicFramePr>
        <p:xfrm>
          <a:off x="39553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Perfumery Groups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635002919"/>
              </p:ext>
            </p:extLst>
          </p:nvPr>
        </p:nvGraphicFramePr>
        <p:xfrm>
          <a:off x="4427984" y="213970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83326"/>
              </p:ext>
            </p:extLst>
          </p:nvPr>
        </p:nvGraphicFramePr>
        <p:xfrm>
          <a:off x="4716016" y="1851670"/>
          <a:ext cx="1967880" cy="24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67880"/>
              </a:tblGrid>
              <a:tr h="216024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000" noProof="0" dirty="0" smtClean="0">
                          <a:latin typeface="Montserrat" panose="00000500000000000000" pitchFamily="2" charset="0"/>
                        </a:rPr>
                        <a:t>Other Perfumery </a:t>
                      </a:r>
                      <a:endParaRPr lang="en-US" sz="1000" noProof="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487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NielsenIQ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00F000"/>
      </a:accent1>
      <a:accent2>
        <a:srgbClr val="00A346"/>
      </a:accent2>
      <a:accent3>
        <a:srgbClr val="1A1A1A"/>
      </a:accent3>
      <a:accent4>
        <a:srgbClr val="333333"/>
      </a:accent4>
      <a:accent5>
        <a:srgbClr val="666666"/>
      </a:accent5>
      <a:accent6>
        <a:srgbClr val="BDFFB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11249</TotalTime>
  <Words>8031</Words>
  <Application>Microsoft Office PowerPoint</Application>
  <PresentationFormat>On-screen Show (16:9)</PresentationFormat>
  <Paragraphs>1745</Paragraphs>
  <Slides>155</Slides>
  <Notes>44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56" baseType="lpstr">
      <vt:lpstr>blank</vt:lpstr>
      <vt:lpstr>Selective Perfumery study in Portugal</vt:lpstr>
      <vt:lpstr>PowerPoint Presentation</vt:lpstr>
      <vt:lpstr>Economic context</vt:lpstr>
      <vt:lpstr>In 2020 with pandemic the private consumption decreased</vt:lpstr>
      <vt:lpstr>PowerPoint Presentation</vt:lpstr>
      <vt:lpstr>Pandemic and public health crisis with economic consequences impacted the consumer confidence all over the world Portugal was not an exception …</vt:lpstr>
      <vt:lpstr>Market estimation </vt:lpstr>
      <vt:lpstr>PowerPoint Presentation</vt:lpstr>
      <vt:lpstr>Fragrances is the category where Perfumery channel has more weight either in volume as in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Fragrances </vt:lpstr>
      <vt:lpstr>Category penetration</vt:lpstr>
      <vt:lpstr>4/5 bought Fragrances during 2020 The majority did it in a Perfumery from a group</vt:lpstr>
      <vt:lpstr>Purchase frequency &amp; characterization</vt:lpstr>
      <vt:lpstr>PowerPoint Presentation</vt:lpstr>
      <vt:lpstr>PowerPoint Presentation</vt:lpstr>
      <vt:lpstr>PowerPoint Presentation</vt:lpstr>
      <vt:lpstr>Reasons to choose or not Perfumeries channel</vt:lpstr>
      <vt:lpstr>PowerPoint Presentation</vt:lpstr>
      <vt:lpstr>The main reason to not buy fragrances in Perfumeries are the “higher prices”</vt:lpstr>
      <vt:lpstr>Engagement with Stores and Brands</vt:lpstr>
      <vt:lpstr>Perfumes &amp; Companhia leads as the preferred store Followed by Boticário and Sephora </vt:lpstr>
      <vt:lpstr>Hugo Boss leads as the preferred brand in Perfumery Channel Followed by Calvin Klein</vt:lpstr>
      <vt:lpstr>Face Creams</vt:lpstr>
      <vt:lpstr>Category penetration</vt:lpstr>
      <vt:lpstr>4/5 bought Face Creams during 2020 31% did it in Perfumery channel but the hypermarket is the preferred channel to buy it</vt:lpstr>
      <vt:lpstr>Purchase frequency &amp; characterization</vt:lpstr>
      <vt:lpstr>PowerPoint Presentation</vt:lpstr>
      <vt:lpstr>PowerPoint Presentation</vt:lpstr>
      <vt:lpstr>PowerPoint Presentation</vt:lpstr>
      <vt:lpstr>Reasons to choose or not Perfumeries channel</vt:lpstr>
      <vt:lpstr>PowerPoint Presentation</vt:lpstr>
      <vt:lpstr>The main reason to not buy face creams in Perfumeries are the “higher prices”</vt:lpstr>
      <vt:lpstr>Engagement with Stores and Brands</vt:lpstr>
      <vt:lpstr>Perfumes &amp; Companhia leads as the preferred store Followed by Boticário and Sephora </vt:lpstr>
      <vt:lpstr>Boticário and Nivea are the preferred brands in Perfumery groups - Nívea, Bioderma and Vichy in other perfumeries</vt:lpstr>
      <vt:lpstr>Face Clean Products</vt:lpstr>
      <vt:lpstr>Category penetration</vt:lpstr>
      <vt:lpstr>62% bought Face Clean Products during 2020 1/5 did it in Perfumery channel  Hypermarket is the preferred channel to buy it</vt:lpstr>
      <vt:lpstr>Purchase frequency &amp; characterization</vt:lpstr>
      <vt:lpstr>PowerPoint Presentation</vt:lpstr>
      <vt:lpstr>PowerPoint Presentation</vt:lpstr>
      <vt:lpstr>PowerPoint Presentation</vt:lpstr>
      <vt:lpstr>Reasons to choose or not Perfumeries channel</vt:lpstr>
      <vt:lpstr>PowerPoint Presentation</vt:lpstr>
      <vt:lpstr>The main reason to not buy face clean products in Perfumeries are the “higher prices”</vt:lpstr>
      <vt:lpstr>Engagement with Stores and Brands</vt:lpstr>
      <vt:lpstr>Perfumes &amp; Companhia leads as the preferred store Followed by Boticário, Sephora and Douglas</vt:lpstr>
      <vt:lpstr>Biotherm, Avéne, Nívea and Bioderma are the preferred brands</vt:lpstr>
      <vt:lpstr>Body moisturizing creams</vt:lpstr>
      <vt:lpstr>Category penetration</vt:lpstr>
      <vt:lpstr>3/4 bought Body moisturizing creams in 2020 1/4 did it in Perfumery channel  Hypermarket is the preferred channel to buy it</vt:lpstr>
      <vt:lpstr>Purchase frequency &amp; characterization</vt:lpstr>
      <vt:lpstr>PowerPoint Presentation</vt:lpstr>
      <vt:lpstr>PowerPoint Presentation</vt:lpstr>
      <vt:lpstr>PowerPoint Presentation</vt:lpstr>
      <vt:lpstr>Reasons to choose or not Perfumeries channel</vt:lpstr>
      <vt:lpstr>PowerPoint Presentation</vt:lpstr>
      <vt:lpstr>The main reason to not buy body moisturizing in Perfumeries are the “higher prices”</vt:lpstr>
      <vt:lpstr>Engagement with Stores and Brands</vt:lpstr>
      <vt:lpstr>Boticário leads as the preferred store Followed by Perfumes &amp; Companhia and Sephora </vt:lpstr>
      <vt:lpstr>Boticário brand leads as the preferred brand in Perfumery groups Nívea, Uriage and Caudalie in other perfumeries</vt:lpstr>
      <vt:lpstr>Body treatment creams</vt:lpstr>
      <vt:lpstr>Category penetration</vt:lpstr>
      <vt:lpstr>1/3 bought Body treatment creams in 2020 15% do it in Perfumery channel</vt:lpstr>
      <vt:lpstr>Purchase frequency &amp; characterization</vt:lpstr>
      <vt:lpstr>PowerPoint Presentation</vt:lpstr>
      <vt:lpstr>PowerPoint Presentation</vt:lpstr>
      <vt:lpstr>PowerPoint Presentation</vt:lpstr>
      <vt:lpstr>Reasons to choose or not Perfumeries channel</vt:lpstr>
      <vt:lpstr>PowerPoint Presentation</vt:lpstr>
      <vt:lpstr>The main reason to not buy body treatment creams in Perfumeries are the “higher prices”</vt:lpstr>
      <vt:lpstr>Engagement with Stores and Brands</vt:lpstr>
      <vt:lpstr>Perfumes &amp; Companhia and Boticário are the preferred stores Followed by Sephora </vt:lpstr>
      <vt:lpstr>Boticário, Bioderma and Nivea are the preferred brands in Perfumery groups – Avéne and Uriage in other perfumeries</vt:lpstr>
      <vt:lpstr>Lips makeup</vt:lpstr>
      <vt:lpstr>Category penetration</vt:lpstr>
      <vt:lpstr>40% bought Lips makeup in 2020 The majority in Perfumery groups channel</vt:lpstr>
      <vt:lpstr>Purchase frequency &amp; characterization</vt:lpstr>
      <vt:lpstr>PowerPoint Presentation</vt:lpstr>
      <vt:lpstr>PowerPoint Presentation</vt:lpstr>
      <vt:lpstr>PowerPoint Presentation</vt:lpstr>
      <vt:lpstr>Reasons to choose or not Perfumeries channel</vt:lpstr>
      <vt:lpstr>PowerPoint Presentation</vt:lpstr>
      <vt:lpstr>The main reason to not buy lips makeup in Perfumeries are the “higher prices”</vt:lpstr>
      <vt:lpstr>Engagement with Stores and Brands</vt:lpstr>
      <vt:lpstr>Perfumes &amp; Companhia and Sephora leads as the preferred store Followed by Boticário and Douglas </vt:lpstr>
      <vt:lpstr>L’Oreal is the preferred brand in Perfumery channel Followed by Boticário, Maybeline, Kiko, Sephora and Avon</vt:lpstr>
      <vt:lpstr>Eyes makeup</vt:lpstr>
      <vt:lpstr>Category penetration</vt:lpstr>
      <vt:lpstr>38% bought Eyes makeup during 2020 The majority in Perfumery groups channel</vt:lpstr>
      <vt:lpstr>Purchase frequency &amp; characterization</vt:lpstr>
      <vt:lpstr>PowerPoint Presentation</vt:lpstr>
      <vt:lpstr>PowerPoint Presentation</vt:lpstr>
      <vt:lpstr>PowerPoint Presentation</vt:lpstr>
      <vt:lpstr>Reasons to choose or not Perfumeries channel</vt:lpstr>
      <vt:lpstr>PowerPoint Presentation</vt:lpstr>
      <vt:lpstr>The main reason to not buy eyes make up in Perfumeries are the “higher prices”</vt:lpstr>
      <vt:lpstr>Engagement with Stores and Brands</vt:lpstr>
      <vt:lpstr>Perfumes &amp; Companhia leads as the preferred store Followed by Sephora and Boticário</vt:lpstr>
      <vt:lpstr>Boticário, Avon, Maybeline and Kiko are the preferred brands of Eyes makeup</vt:lpstr>
      <vt:lpstr>Face makeup</vt:lpstr>
      <vt:lpstr>Category penetration</vt:lpstr>
      <vt:lpstr>34% bought Face makeup duirng 2020 The majority in Perfumery groups channel</vt:lpstr>
      <vt:lpstr>Purchase frequency &amp; characterization</vt:lpstr>
      <vt:lpstr>PowerPoint Presentation</vt:lpstr>
      <vt:lpstr>PowerPoint Presentation</vt:lpstr>
      <vt:lpstr>PowerPoint Presentation</vt:lpstr>
      <vt:lpstr>Reasons to choose or not Perfumeries channel</vt:lpstr>
      <vt:lpstr>PowerPoint Presentation</vt:lpstr>
      <vt:lpstr>The main reason to not buy face makeup in Perfumeries are the “higher prices”</vt:lpstr>
      <vt:lpstr>Engagement with Stores and Brands</vt:lpstr>
      <vt:lpstr>Perfumes &amp; Companhia leads as the preferred store Followed by Sephora and Boticário </vt:lpstr>
      <vt:lpstr>Boticário leads as the preferred brand in Perfumery groups Maybeline and L’Oreal in other perfumeries</vt:lpstr>
      <vt:lpstr>Nails Polish</vt:lpstr>
      <vt:lpstr>Category penetration</vt:lpstr>
      <vt:lpstr>28% bought Nails polish duirng 2020 The majority in Perfumery channel</vt:lpstr>
      <vt:lpstr>Purchase frequency &amp; characterization</vt:lpstr>
      <vt:lpstr>PowerPoint Presentation</vt:lpstr>
      <vt:lpstr>PowerPoint Presentation</vt:lpstr>
      <vt:lpstr>PowerPoint Presentation</vt:lpstr>
      <vt:lpstr>Reasons to choose or not Perfumeries channel</vt:lpstr>
      <vt:lpstr>PowerPoint Presentation</vt:lpstr>
      <vt:lpstr>The main reason to not buy nails polish in Perfumeries are the “higher prices”</vt:lpstr>
      <vt:lpstr>Engagement with Stores and Brands</vt:lpstr>
      <vt:lpstr>Perfumes &amp; Companhia leads as the preferred store Followed by Boticário and Sephora </vt:lpstr>
      <vt:lpstr>Avon and Kiko are the preferred brands in Perfumery groups  Andreia stands out in other perfumeries</vt:lpstr>
      <vt:lpstr>Sunscreens</vt:lpstr>
      <vt:lpstr>Category penetration</vt:lpstr>
      <vt:lpstr>3/4 bought Sunscreens during 2020 The majority do it in a Hypermarket but 11% do it Perfumeries</vt:lpstr>
      <vt:lpstr>Purchase frequency &amp; characterization</vt:lpstr>
      <vt:lpstr>PowerPoint Presentation</vt:lpstr>
      <vt:lpstr>PowerPoint Presentation</vt:lpstr>
      <vt:lpstr>PowerPoint Presentation</vt:lpstr>
      <vt:lpstr>Reasons to choose or not Perfumeries channel</vt:lpstr>
      <vt:lpstr>PowerPoint Presentation</vt:lpstr>
      <vt:lpstr>The main reason to not buy sunscreen in Perfumeries are the “higher prices”</vt:lpstr>
      <vt:lpstr>Engagement with Stores and Brands</vt:lpstr>
      <vt:lpstr>Perfumes &amp; Companhia and Boticário are the preferred stores </vt:lpstr>
      <vt:lpstr>Nívea is the preferred sunscreen brand</vt:lpstr>
      <vt:lpstr>Methodology and Sample</vt:lpstr>
      <vt:lpstr>PowerPoint Presentation</vt:lpstr>
      <vt:lpstr>PowerPoint Presentation</vt:lpstr>
      <vt:lpstr>PowerPoint Presentation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Bordonhos</dc:creator>
  <cp:lastModifiedBy>Bordonhos, Magda</cp:lastModifiedBy>
  <cp:revision>974</cp:revision>
  <dcterms:created xsi:type="dcterms:W3CDTF">2018-03-25T22:09:48Z</dcterms:created>
  <dcterms:modified xsi:type="dcterms:W3CDTF">2021-06-05T15:52:06Z</dcterms:modified>
</cp:coreProperties>
</file>